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42803763" cy="30275213"/>
  <p:notesSz cx="6797675" cy="9926638"/>
  <p:defaultTextStyle>
    <a:defPPr>
      <a:defRPr lang="de-DE"/>
    </a:defPPr>
    <a:lvl1pPr marL="0" algn="l" defTabSz="3507730" rtl="0" eaLnBrk="1" latinLnBrk="0" hangingPunct="1">
      <a:defRPr sz="6905" kern="1200">
        <a:solidFill>
          <a:schemeClr val="tx1"/>
        </a:solidFill>
        <a:latin typeface="+mn-lt"/>
        <a:ea typeface="+mn-ea"/>
        <a:cs typeface="+mn-cs"/>
      </a:defRPr>
    </a:lvl1pPr>
    <a:lvl2pPr marL="1753865" algn="l" defTabSz="3507730" rtl="0" eaLnBrk="1" latinLnBrk="0" hangingPunct="1">
      <a:defRPr sz="6905" kern="1200">
        <a:solidFill>
          <a:schemeClr val="tx1"/>
        </a:solidFill>
        <a:latin typeface="+mn-lt"/>
        <a:ea typeface="+mn-ea"/>
        <a:cs typeface="+mn-cs"/>
      </a:defRPr>
    </a:lvl2pPr>
    <a:lvl3pPr marL="3507730" algn="l" defTabSz="3507730" rtl="0" eaLnBrk="1" latinLnBrk="0" hangingPunct="1">
      <a:defRPr sz="6905" kern="1200">
        <a:solidFill>
          <a:schemeClr val="tx1"/>
        </a:solidFill>
        <a:latin typeface="+mn-lt"/>
        <a:ea typeface="+mn-ea"/>
        <a:cs typeface="+mn-cs"/>
      </a:defRPr>
    </a:lvl3pPr>
    <a:lvl4pPr marL="5261595" algn="l" defTabSz="3507730" rtl="0" eaLnBrk="1" latinLnBrk="0" hangingPunct="1">
      <a:defRPr sz="6905" kern="1200">
        <a:solidFill>
          <a:schemeClr val="tx1"/>
        </a:solidFill>
        <a:latin typeface="+mn-lt"/>
        <a:ea typeface="+mn-ea"/>
        <a:cs typeface="+mn-cs"/>
      </a:defRPr>
    </a:lvl4pPr>
    <a:lvl5pPr marL="7015460" algn="l" defTabSz="3507730" rtl="0" eaLnBrk="1" latinLnBrk="0" hangingPunct="1">
      <a:defRPr sz="6905" kern="1200">
        <a:solidFill>
          <a:schemeClr val="tx1"/>
        </a:solidFill>
        <a:latin typeface="+mn-lt"/>
        <a:ea typeface="+mn-ea"/>
        <a:cs typeface="+mn-cs"/>
      </a:defRPr>
    </a:lvl5pPr>
    <a:lvl6pPr marL="8769325" algn="l" defTabSz="3507730" rtl="0" eaLnBrk="1" latinLnBrk="0" hangingPunct="1">
      <a:defRPr sz="6905" kern="1200">
        <a:solidFill>
          <a:schemeClr val="tx1"/>
        </a:solidFill>
        <a:latin typeface="+mn-lt"/>
        <a:ea typeface="+mn-ea"/>
        <a:cs typeface="+mn-cs"/>
      </a:defRPr>
    </a:lvl6pPr>
    <a:lvl7pPr marL="10523190" algn="l" defTabSz="3507730" rtl="0" eaLnBrk="1" latinLnBrk="0" hangingPunct="1">
      <a:defRPr sz="6905" kern="1200">
        <a:solidFill>
          <a:schemeClr val="tx1"/>
        </a:solidFill>
        <a:latin typeface="+mn-lt"/>
        <a:ea typeface="+mn-ea"/>
        <a:cs typeface="+mn-cs"/>
      </a:defRPr>
    </a:lvl7pPr>
    <a:lvl8pPr marL="12277054" algn="l" defTabSz="3507730" rtl="0" eaLnBrk="1" latinLnBrk="0" hangingPunct="1">
      <a:defRPr sz="6905" kern="1200">
        <a:solidFill>
          <a:schemeClr val="tx1"/>
        </a:solidFill>
        <a:latin typeface="+mn-lt"/>
        <a:ea typeface="+mn-ea"/>
        <a:cs typeface="+mn-cs"/>
      </a:defRPr>
    </a:lvl8pPr>
    <a:lvl9pPr marL="14030919" algn="l" defTabSz="3507730"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23"/>
    <p:restoredTop sz="94833"/>
  </p:normalViewPr>
  <p:slideViewPr>
    <p:cSldViewPr snapToGrid="0" snapToObjects="1">
      <p:cViewPr varScale="1">
        <p:scale>
          <a:sx n="25" d="100"/>
          <a:sy n="25" d="100"/>
        </p:scale>
        <p:origin x="1722" y="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3210282" y="4954765"/>
            <a:ext cx="36383199" cy="10540259"/>
          </a:xfrm>
        </p:spPr>
        <p:txBody>
          <a:bodyPr anchor="b"/>
          <a:lstStyle>
            <a:lvl1pPr algn="ctr">
              <a:defRPr sz="26488"/>
            </a:lvl1pPr>
          </a:lstStyle>
          <a:p>
            <a:r>
              <a:rPr lang="de-DE"/>
              <a:t>Mastertitelformat bearbeiten</a:t>
            </a:r>
            <a:endParaRPr lang="en-US" dirty="0"/>
          </a:p>
        </p:txBody>
      </p:sp>
      <p:sp>
        <p:nvSpPr>
          <p:cNvPr id="3" name="Subtitle 2"/>
          <p:cNvSpPr>
            <a:spLocks noGrp="1"/>
          </p:cNvSpPr>
          <p:nvPr>
            <p:ph type="subTitle" idx="1"/>
          </p:nvPr>
        </p:nvSpPr>
        <p:spPr>
          <a:xfrm>
            <a:off x="5350471" y="15901497"/>
            <a:ext cx="32102822" cy="7309499"/>
          </a:xfrm>
        </p:spPr>
        <p:txBody>
          <a:bodyPr/>
          <a:lstStyle>
            <a:lvl1pPr marL="0" indent="0" algn="ctr">
              <a:buNone/>
              <a:defRPr sz="10595"/>
            </a:lvl1pPr>
            <a:lvl2pPr marL="2018355" indent="0" algn="ctr">
              <a:buNone/>
              <a:defRPr sz="8829"/>
            </a:lvl2pPr>
            <a:lvl3pPr marL="4036710" indent="0" algn="ctr">
              <a:buNone/>
              <a:defRPr sz="7946"/>
            </a:lvl3pPr>
            <a:lvl4pPr marL="6055065" indent="0" algn="ctr">
              <a:buNone/>
              <a:defRPr sz="7063"/>
            </a:lvl4pPr>
            <a:lvl5pPr marL="8073420" indent="0" algn="ctr">
              <a:buNone/>
              <a:defRPr sz="7063"/>
            </a:lvl5pPr>
            <a:lvl6pPr marL="10091776" indent="0" algn="ctr">
              <a:buNone/>
              <a:defRPr sz="7063"/>
            </a:lvl6pPr>
            <a:lvl7pPr marL="12110131" indent="0" algn="ctr">
              <a:buNone/>
              <a:defRPr sz="7063"/>
            </a:lvl7pPr>
            <a:lvl8pPr marL="14128486" indent="0" algn="ctr">
              <a:buNone/>
              <a:defRPr sz="7063"/>
            </a:lvl8pPr>
            <a:lvl9pPr marL="16146841" indent="0" algn="ctr">
              <a:buNone/>
              <a:defRPr sz="7063"/>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34F310CC-79D5-0A40-A71F-893CCB2FAA8C}" type="datetimeFigureOut">
              <a:rPr lang="de-DE" smtClean="0"/>
              <a:t>28.01.2020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1B68722-E65B-024C-AFE4-56911D8A4605}" type="slidenum">
              <a:rPr lang="de-DE" smtClean="0"/>
              <a:t>‹Nr.›</a:t>
            </a:fld>
            <a:endParaRPr lang="de-DE"/>
          </a:p>
        </p:txBody>
      </p:sp>
    </p:spTree>
    <p:extLst>
      <p:ext uri="{BB962C8B-B14F-4D97-AF65-F5344CB8AC3E}">
        <p14:creationId xmlns:p14="http://schemas.microsoft.com/office/powerpoint/2010/main" val="1743693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
Zweite Ebene
Dritte Ebene
Vierte Ebene
Fünfte Ebene</a:t>
            </a:r>
            <a:endParaRPr lang="en-US" dirty="0"/>
          </a:p>
        </p:txBody>
      </p:sp>
      <p:sp>
        <p:nvSpPr>
          <p:cNvPr id="4" name="Date Placeholder 3"/>
          <p:cNvSpPr>
            <a:spLocks noGrp="1"/>
          </p:cNvSpPr>
          <p:nvPr>
            <p:ph type="dt" sz="half" idx="10"/>
          </p:nvPr>
        </p:nvSpPr>
        <p:spPr/>
        <p:txBody>
          <a:bodyPr/>
          <a:lstStyle/>
          <a:p>
            <a:fld id="{34F310CC-79D5-0A40-A71F-893CCB2FAA8C}" type="datetimeFigureOut">
              <a:rPr lang="de-DE" smtClean="0"/>
              <a:t>28.01.2020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1B68722-E65B-024C-AFE4-56911D8A4605}" type="slidenum">
              <a:rPr lang="de-DE" smtClean="0"/>
              <a:t>‹Nr.›</a:t>
            </a:fld>
            <a:endParaRPr lang="de-DE"/>
          </a:p>
        </p:txBody>
      </p:sp>
    </p:spTree>
    <p:extLst>
      <p:ext uri="{BB962C8B-B14F-4D97-AF65-F5344CB8AC3E}">
        <p14:creationId xmlns:p14="http://schemas.microsoft.com/office/powerpoint/2010/main" val="3731429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31445" y="1611875"/>
            <a:ext cx="9229561" cy="25656844"/>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2942761" y="1611875"/>
            <a:ext cx="27153637" cy="25656844"/>
          </a:xfrm>
        </p:spPr>
        <p:txBody>
          <a:bodyPr vert="eaVert"/>
          <a:lstStyle/>
          <a:p>
            <a:pPr lvl="0"/>
            <a:r>
              <a:rPr lang="de-DE"/>
              <a:t>Mastertextformat bearbeiten
Zweite Ebene
Dritte Ebene
Vierte Ebene
Fünfte Ebene</a:t>
            </a:r>
            <a:endParaRPr lang="en-US" dirty="0"/>
          </a:p>
        </p:txBody>
      </p:sp>
      <p:sp>
        <p:nvSpPr>
          <p:cNvPr id="4" name="Date Placeholder 3"/>
          <p:cNvSpPr>
            <a:spLocks noGrp="1"/>
          </p:cNvSpPr>
          <p:nvPr>
            <p:ph type="dt" sz="half" idx="10"/>
          </p:nvPr>
        </p:nvSpPr>
        <p:spPr/>
        <p:txBody>
          <a:bodyPr/>
          <a:lstStyle/>
          <a:p>
            <a:fld id="{34F310CC-79D5-0A40-A71F-893CCB2FAA8C}" type="datetimeFigureOut">
              <a:rPr lang="de-DE" smtClean="0"/>
              <a:t>28.01.2020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1B68722-E65B-024C-AFE4-56911D8A4605}" type="slidenum">
              <a:rPr lang="de-DE" smtClean="0"/>
              <a:t>‹Nr.›</a:t>
            </a:fld>
            <a:endParaRPr lang="de-DE"/>
          </a:p>
        </p:txBody>
      </p:sp>
    </p:spTree>
    <p:extLst>
      <p:ext uri="{BB962C8B-B14F-4D97-AF65-F5344CB8AC3E}">
        <p14:creationId xmlns:p14="http://schemas.microsoft.com/office/powerpoint/2010/main" val="2607913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
Zweite Ebene
Dritte Ebene
Vierte Ebene
Fünfte Ebene</a:t>
            </a:r>
            <a:endParaRPr lang="en-US" dirty="0"/>
          </a:p>
        </p:txBody>
      </p:sp>
      <p:sp>
        <p:nvSpPr>
          <p:cNvPr id="4" name="Date Placeholder 3"/>
          <p:cNvSpPr>
            <a:spLocks noGrp="1"/>
          </p:cNvSpPr>
          <p:nvPr>
            <p:ph type="dt" sz="half" idx="10"/>
          </p:nvPr>
        </p:nvSpPr>
        <p:spPr/>
        <p:txBody>
          <a:bodyPr/>
          <a:lstStyle/>
          <a:p>
            <a:fld id="{34F310CC-79D5-0A40-A71F-893CCB2FAA8C}" type="datetimeFigureOut">
              <a:rPr lang="de-DE" smtClean="0"/>
              <a:t>28.01.2020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1B68722-E65B-024C-AFE4-56911D8A4605}" type="slidenum">
              <a:rPr lang="de-DE" smtClean="0"/>
              <a:t>‹Nr.›</a:t>
            </a:fld>
            <a:endParaRPr lang="de-DE"/>
          </a:p>
        </p:txBody>
      </p:sp>
    </p:spTree>
    <p:extLst>
      <p:ext uri="{BB962C8B-B14F-4D97-AF65-F5344CB8AC3E}">
        <p14:creationId xmlns:p14="http://schemas.microsoft.com/office/powerpoint/2010/main" val="1013589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920467" y="7547788"/>
            <a:ext cx="36918246" cy="12593645"/>
          </a:xfrm>
        </p:spPr>
        <p:txBody>
          <a:bodyPr anchor="b"/>
          <a:lstStyle>
            <a:lvl1pPr>
              <a:defRPr sz="26488"/>
            </a:lvl1pPr>
          </a:lstStyle>
          <a:p>
            <a:r>
              <a:rPr lang="de-DE"/>
              <a:t>Mastertitelformat bearbeiten</a:t>
            </a:r>
            <a:endParaRPr lang="en-US" dirty="0"/>
          </a:p>
        </p:txBody>
      </p:sp>
      <p:sp>
        <p:nvSpPr>
          <p:cNvPr id="3" name="Text Placeholder 2"/>
          <p:cNvSpPr>
            <a:spLocks noGrp="1"/>
          </p:cNvSpPr>
          <p:nvPr>
            <p:ph type="body" idx="1"/>
          </p:nvPr>
        </p:nvSpPr>
        <p:spPr>
          <a:xfrm>
            <a:off x="2920467" y="20260574"/>
            <a:ext cx="36918246" cy="6622701"/>
          </a:xfrm>
        </p:spPr>
        <p:txBody>
          <a:bodyPr/>
          <a:lstStyle>
            <a:lvl1pPr marL="0" indent="0">
              <a:buNone/>
              <a:defRPr sz="10595">
                <a:solidFill>
                  <a:schemeClr val="tx1"/>
                </a:solidFill>
              </a:defRPr>
            </a:lvl1pPr>
            <a:lvl2pPr marL="2018355" indent="0">
              <a:buNone/>
              <a:defRPr sz="8829">
                <a:solidFill>
                  <a:schemeClr val="tx1">
                    <a:tint val="75000"/>
                  </a:schemeClr>
                </a:solidFill>
              </a:defRPr>
            </a:lvl2pPr>
            <a:lvl3pPr marL="4036710" indent="0">
              <a:buNone/>
              <a:defRPr sz="7946">
                <a:solidFill>
                  <a:schemeClr val="tx1">
                    <a:tint val="75000"/>
                  </a:schemeClr>
                </a:solidFill>
              </a:defRPr>
            </a:lvl3pPr>
            <a:lvl4pPr marL="6055065" indent="0">
              <a:buNone/>
              <a:defRPr sz="7063">
                <a:solidFill>
                  <a:schemeClr val="tx1">
                    <a:tint val="75000"/>
                  </a:schemeClr>
                </a:solidFill>
              </a:defRPr>
            </a:lvl4pPr>
            <a:lvl5pPr marL="8073420" indent="0">
              <a:buNone/>
              <a:defRPr sz="7063">
                <a:solidFill>
                  <a:schemeClr val="tx1">
                    <a:tint val="75000"/>
                  </a:schemeClr>
                </a:solidFill>
              </a:defRPr>
            </a:lvl5pPr>
            <a:lvl6pPr marL="10091776" indent="0">
              <a:buNone/>
              <a:defRPr sz="7063">
                <a:solidFill>
                  <a:schemeClr val="tx1">
                    <a:tint val="75000"/>
                  </a:schemeClr>
                </a:solidFill>
              </a:defRPr>
            </a:lvl6pPr>
            <a:lvl7pPr marL="12110131" indent="0">
              <a:buNone/>
              <a:defRPr sz="7063">
                <a:solidFill>
                  <a:schemeClr val="tx1">
                    <a:tint val="75000"/>
                  </a:schemeClr>
                </a:solidFill>
              </a:defRPr>
            </a:lvl7pPr>
            <a:lvl8pPr marL="14128486" indent="0">
              <a:buNone/>
              <a:defRPr sz="7063">
                <a:solidFill>
                  <a:schemeClr val="tx1">
                    <a:tint val="75000"/>
                  </a:schemeClr>
                </a:solidFill>
              </a:defRPr>
            </a:lvl8pPr>
            <a:lvl9pPr marL="16146841" indent="0">
              <a:buNone/>
              <a:defRPr sz="7063">
                <a:solidFill>
                  <a:schemeClr val="tx1">
                    <a:tint val="75000"/>
                  </a:schemeClr>
                </a:solidFill>
              </a:defRPr>
            </a:lvl9pPr>
          </a:lstStyle>
          <a:p>
            <a:pPr lvl="0"/>
            <a:r>
              <a:rPr lang="de-DE"/>
              <a:t>Mastertextformat bearbeiten
Zweite Ebene
Dritte Ebene
Vierte Ebene
Fünfte Ebene</a:t>
            </a:r>
            <a:endParaRPr lang="en-US" dirty="0"/>
          </a:p>
        </p:txBody>
      </p:sp>
      <p:sp>
        <p:nvSpPr>
          <p:cNvPr id="4" name="Date Placeholder 3"/>
          <p:cNvSpPr>
            <a:spLocks noGrp="1"/>
          </p:cNvSpPr>
          <p:nvPr>
            <p:ph type="dt" sz="half" idx="10"/>
          </p:nvPr>
        </p:nvSpPr>
        <p:spPr/>
        <p:txBody>
          <a:bodyPr/>
          <a:lstStyle/>
          <a:p>
            <a:fld id="{34F310CC-79D5-0A40-A71F-893CCB2FAA8C}" type="datetimeFigureOut">
              <a:rPr lang="de-DE" smtClean="0"/>
              <a:t>28.01.2020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1B68722-E65B-024C-AFE4-56911D8A4605}" type="slidenum">
              <a:rPr lang="de-DE" smtClean="0"/>
              <a:t>‹Nr.›</a:t>
            </a:fld>
            <a:endParaRPr lang="de-DE"/>
          </a:p>
        </p:txBody>
      </p:sp>
    </p:spTree>
    <p:extLst>
      <p:ext uri="{BB962C8B-B14F-4D97-AF65-F5344CB8AC3E}">
        <p14:creationId xmlns:p14="http://schemas.microsoft.com/office/powerpoint/2010/main" val="1748682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2942759" y="8059374"/>
            <a:ext cx="18191599" cy="19209345"/>
          </a:xfrm>
        </p:spPr>
        <p:txBody>
          <a:bodyPr/>
          <a:lstStyle/>
          <a:p>
            <a:pPr lvl="0"/>
            <a:r>
              <a:rPr lang="de-DE"/>
              <a:t>Mastertextformat bearbeiten
Zweite Ebene
Dritte Ebene
Vierte Ebene
Fünfte Ebene</a:t>
            </a:r>
            <a:endParaRPr lang="en-US" dirty="0"/>
          </a:p>
        </p:txBody>
      </p:sp>
      <p:sp>
        <p:nvSpPr>
          <p:cNvPr id="4" name="Content Placeholder 3"/>
          <p:cNvSpPr>
            <a:spLocks noGrp="1"/>
          </p:cNvSpPr>
          <p:nvPr>
            <p:ph sz="half" idx="2"/>
          </p:nvPr>
        </p:nvSpPr>
        <p:spPr>
          <a:xfrm>
            <a:off x="21669405" y="8059374"/>
            <a:ext cx="18191599" cy="19209345"/>
          </a:xfrm>
        </p:spPr>
        <p:txBody>
          <a:bodyPr/>
          <a:lstStyle/>
          <a:p>
            <a:pPr lvl="0"/>
            <a:r>
              <a:rPr lang="de-DE"/>
              <a:t>Mastertextformat bearbeiten
Zweite Ebene
Dritte Ebene
Vierte Ebene
Fünfte Ebene</a:t>
            </a:r>
            <a:endParaRPr lang="en-US" dirty="0"/>
          </a:p>
        </p:txBody>
      </p:sp>
      <p:sp>
        <p:nvSpPr>
          <p:cNvPr id="5" name="Date Placeholder 4"/>
          <p:cNvSpPr>
            <a:spLocks noGrp="1"/>
          </p:cNvSpPr>
          <p:nvPr>
            <p:ph type="dt" sz="half" idx="10"/>
          </p:nvPr>
        </p:nvSpPr>
        <p:spPr/>
        <p:txBody>
          <a:bodyPr/>
          <a:lstStyle/>
          <a:p>
            <a:fld id="{34F310CC-79D5-0A40-A71F-893CCB2FAA8C}" type="datetimeFigureOut">
              <a:rPr lang="de-DE" smtClean="0"/>
              <a:t>28.01.2020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B1B68722-E65B-024C-AFE4-56911D8A4605}" type="slidenum">
              <a:rPr lang="de-DE" smtClean="0"/>
              <a:t>‹Nr.›</a:t>
            </a:fld>
            <a:endParaRPr lang="de-DE"/>
          </a:p>
        </p:txBody>
      </p:sp>
    </p:spTree>
    <p:extLst>
      <p:ext uri="{BB962C8B-B14F-4D97-AF65-F5344CB8AC3E}">
        <p14:creationId xmlns:p14="http://schemas.microsoft.com/office/powerpoint/2010/main" val="3559980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2948334" y="1611882"/>
            <a:ext cx="36918246" cy="5851808"/>
          </a:xfrm>
        </p:spPr>
        <p:txBody>
          <a:bodyPr/>
          <a:lstStyle/>
          <a:p>
            <a:r>
              <a:rPr lang="de-DE"/>
              <a:t>Mastertitelformat bearbeiten</a:t>
            </a:r>
            <a:endParaRPr lang="en-US" dirty="0"/>
          </a:p>
        </p:txBody>
      </p:sp>
      <p:sp>
        <p:nvSpPr>
          <p:cNvPr id="3" name="Text Placeholder 2"/>
          <p:cNvSpPr>
            <a:spLocks noGrp="1"/>
          </p:cNvSpPr>
          <p:nvPr>
            <p:ph type="body" idx="1"/>
          </p:nvPr>
        </p:nvSpPr>
        <p:spPr>
          <a:xfrm>
            <a:off x="2948339" y="7421634"/>
            <a:ext cx="18107995"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de-DE"/>
              <a:t>Mastertextformat bearbeiten
Zweite Ebene
Dritte Ebene
Vierte Ebene
Fünfte Ebene</a:t>
            </a:r>
            <a:endParaRPr lang="en-US" dirty="0"/>
          </a:p>
        </p:txBody>
      </p:sp>
      <p:sp>
        <p:nvSpPr>
          <p:cNvPr id="4" name="Content Placeholder 3"/>
          <p:cNvSpPr>
            <a:spLocks noGrp="1"/>
          </p:cNvSpPr>
          <p:nvPr>
            <p:ph sz="half" idx="2"/>
          </p:nvPr>
        </p:nvSpPr>
        <p:spPr>
          <a:xfrm>
            <a:off x="2948339" y="11058863"/>
            <a:ext cx="18107995" cy="16265921"/>
          </a:xfrm>
        </p:spPr>
        <p:txBody>
          <a:bodyPr/>
          <a:lstStyle/>
          <a:p>
            <a:pPr lvl="0"/>
            <a:r>
              <a:rPr lang="de-DE"/>
              <a:t>Mastertextformat bearbeiten
Zweite Ebene
Dritte Ebene
Vierte Ebene
Fünfte Ebene</a:t>
            </a:r>
            <a:endParaRPr lang="en-US" dirty="0"/>
          </a:p>
        </p:txBody>
      </p:sp>
      <p:sp>
        <p:nvSpPr>
          <p:cNvPr id="5" name="Text Placeholder 4"/>
          <p:cNvSpPr>
            <a:spLocks noGrp="1"/>
          </p:cNvSpPr>
          <p:nvPr>
            <p:ph type="body" sz="quarter" idx="3"/>
          </p:nvPr>
        </p:nvSpPr>
        <p:spPr>
          <a:xfrm>
            <a:off x="21669408" y="7421634"/>
            <a:ext cx="18197174"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de-DE"/>
              <a:t>Mastertextformat bearbeiten
Zweite Ebene
Dritte Ebene
Vierte Ebene
Fünfte Ebene</a:t>
            </a:r>
            <a:endParaRPr lang="en-US" dirty="0"/>
          </a:p>
        </p:txBody>
      </p:sp>
      <p:sp>
        <p:nvSpPr>
          <p:cNvPr id="6" name="Content Placeholder 5"/>
          <p:cNvSpPr>
            <a:spLocks noGrp="1"/>
          </p:cNvSpPr>
          <p:nvPr>
            <p:ph sz="quarter" idx="4"/>
          </p:nvPr>
        </p:nvSpPr>
        <p:spPr>
          <a:xfrm>
            <a:off x="21669408" y="11058863"/>
            <a:ext cx="18197174" cy="16265921"/>
          </a:xfrm>
        </p:spPr>
        <p:txBody>
          <a:bodyPr/>
          <a:lstStyle/>
          <a:p>
            <a:pPr lvl="0"/>
            <a:r>
              <a:rPr lang="de-DE"/>
              <a:t>Mastertextformat bearbeiten
Zweite Ebene
Dritte Ebene
Vierte Ebene
Fünfte Ebene</a:t>
            </a:r>
            <a:endParaRPr lang="en-US" dirty="0"/>
          </a:p>
        </p:txBody>
      </p:sp>
      <p:sp>
        <p:nvSpPr>
          <p:cNvPr id="7" name="Date Placeholder 6"/>
          <p:cNvSpPr>
            <a:spLocks noGrp="1"/>
          </p:cNvSpPr>
          <p:nvPr>
            <p:ph type="dt" sz="half" idx="10"/>
          </p:nvPr>
        </p:nvSpPr>
        <p:spPr/>
        <p:txBody>
          <a:bodyPr/>
          <a:lstStyle/>
          <a:p>
            <a:fld id="{34F310CC-79D5-0A40-A71F-893CCB2FAA8C}" type="datetimeFigureOut">
              <a:rPr lang="de-DE" smtClean="0"/>
              <a:t>28.01.2020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B1B68722-E65B-024C-AFE4-56911D8A4605}" type="slidenum">
              <a:rPr lang="de-DE" smtClean="0"/>
              <a:t>‹Nr.›</a:t>
            </a:fld>
            <a:endParaRPr lang="de-DE"/>
          </a:p>
        </p:txBody>
      </p:sp>
    </p:spTree>
    <p:extLst>
      <p:ext uri="{BB962C8B-B14F-4D97-AF65-F5344CB8AC3E}">
        <p14:creationId xmlns:p14="http://schemas.microsoft.com/office/powerpoint/2010/main" val="314207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34F310CC-79D5-0A40-A71F-893CCB2FAA8C}" type="datetimeFigureOut">
              <a:rPr lang="de-DE" smtClean="0"/>
              <a:t>28.01.2020</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B1B68722-E65B-024C-AFE4-56911D8A4605}" type="slidenum">
              <a:rPr lang="de-DE" smtClean="0"/>
              <a:t>‹Nr.›</a:t>
            </a:fld>
            <a:endParaRPr lang="de-DE"/>
          </a:p>
        </p:txBody>
      </p:sp>
    </p:spTree>
    <p:extLst>
      <p:ext uri="{BB962C8B-B14F-4D97-AF65-F5344CB8AC3E}">
        <p14:creationId xmlns:p14="http://schemas.microsoft.com/office/powerpoint/2010/main" val="320964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F310CC-79D5-0A40-A71F-893CCB2FAA8C}" type="datetimeFigureOut">
              <a:rPr lang="de-DE" smtClean="0"/>
              <a:t>28.01.2020</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B1B68722-E65B-024C-AFE4-56911D8A4605}" type="slidenum">
              <a:rPr lang="de-DE" smtClean="0"/>
              <a:t>‹Nr.›</a:t>
            </a:fld>
            <a:endParaRPr lang="de-DE"/>
          </a:p>
        </p:txBody>
      </p:sp>
    </p:spTree>
    <p:extLst>
      <p:ext uri="{BB962C8B-B14F-4D97-AF65-F5344CB8AC3E}">
        <p14:creationId xmlns:p14="http://schemas.microsoft.com/office/powerpoint/2010/main" val="631954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de-DE"/>
              <a:t>Mastertitelformat bearbeiten</a:t>
            </a:r>
            <a:endParaRPr lang="en-US" dirty="0"/>
          </a:p>
        </p:txBody>
      </p:sp>
      <p:sp>
        <p:nvSpPr>
          <p:cNvPr id="3" name="Content Placeholder 2"/>
          <p:cNvSpPr>
            <a:spLocks noGrp="1"/>
          </p:cNvSpPr>
          <p:nvPr>
            <p:ph idx="1"/>
          </p:nvPr>
        </p:nvSpPr>
        <p:spPr>
          <a:xfrm>
            <a:off x="18197174" y="4359077"/>
            <a:ext cx="21669405" cy="21515024"/>
          </a:xfrm>
        </p:spPr>
        <p:txBody>
          <a:bodyPr/>
          <a:lstStyle>
            <a:lvl1pPr>
              <a:defRPr sz="14127"/>
            </a:lvl1pPr>
            <a:lvl2pPr>
              <a:defRPr sz="12361"/>
            </a:lvl2pPr>
            <a:lvl3pPr>
              <a:defRPr sz="10595"/>
            </a:lvl3pPr>
            <a:lvl4pPr>
              <a:defRPr sz="8829"/>
            </a:lvl4pPr>
            <a:lvl5pPr>
              <a:defRPr sz="8829"/>
            </a:lvl5pPr>
            <a:lvl6pPr>
              <a:defRPr sz="8829"/>
            </a:lvl6pPr>
            <a:lvl7pPr>
              <a:defRPr sz="8829"/>
            </a:lvl7pPr>
            <a:lvl8pPr>
              <a:defRPr sz="8829"/>
            </a:lvl8pPr>
            <a:lvl9pPr>
              <a:defRPr sz="8829"/>
            </a:lvl9pPr>
          </a:lstStyle>
          <a:p>
            <a:pPr lvl="0"/>
            <a:r>
              <a:rPr lang="de-DE"/>
              <a:t>Mastertextformat bearbeiten
Zweite Ebene
Dritte Ebene
Vierte Ebene
Fünfte Ebene</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de-DE"/>
              <a:t>Mastertextformat bearbeiten
Zweite Ebene
Dritte Ebene
Vierte Ebene
Fünfte Ebene</a:t>
            </a:r>
            <a:endParaRPr lang="en-US" dirty="0"/>
          </a:p>
        </p:txBody>
      </p:sp>
      <p:sp>
        <p:nvSpPr>
          <p:cNvPr id="5" name="Date Placeholder 4"/>
          <p:cNvSpPr>
            <a:spLocks noGrp="1"/>
          </p:cNvSpPr>
          <p:nvPr>
            <p:ph type="dt" sz="half" idx="10"/>
          </p:nvPr>
        </p:nvSpPr>
        <p:spPr/>
        <p:txBody>
          <a:bodyPr/>
          <a:lstStyle/>
          <a:p>
            <a:fld id="{34F310CC-79D5-0A40-A71F-893CCB2FAA8C}" type="datetimeFigureOut">
              <a:rPr lang="de-DE" smtClean="0"/>
              <a:t>28.01.2020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B1B68722-E65B-024C-AFE4-56911D8A4605}" type="slidenum">
              <a:rPr lang="de-DE" smtClean="0"/>
              <a:t>‹Nr.›</a:t>
            </a:fld>
            <a:endParaRPr lang="de-DE"/>
          </a:p>
        </p:txBody>
      </p:sp>
    </p:spTree>
    <p:extLst>
      <p:ext uri="{BB962C8B-B14F-4D97-AF65-F5344CB8AC3E}">
        <p14:creationId xmlns:p14="http://schemas.microsoft.com/office/powerpoint/2010/main" val="3811403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de-DE"/>
              <a:t>Mastertitelformat bearbeiten</a:t>
            </a:r>
            <a:endParaRPr lang="en-US" dirty="0"/>
          </a:p>
        </p:txBody>
      </p:sp>
      <p:sp>
        <p:nvSpPr>
          <p:cNvPr id="3" name="Picture Placeholder 2"/>
          <p:cNvSpPr>
            <a:spLocks noGrp="1" noChangeAspect="1"/>
          </p:cNvSpPr>
          <p:nvPr>
            <p:ph type="pic" idx="1"/>
          </p:nvPr>
        </p:nvSpPr>
        <p:spPr>
          <a:xfrm>
            <a:off x="18197174" y="4359077"/>
            <a:ext cx="21669405" cy="21515024"/>
          </a:xfrm>
        </p:spPr>
        <p:txBody>
          <a:bodyPr anchor="t"/>
          <a:lstStyle>
            <a:lvl1pPr marL="0" indent="0">
              <a:buNone/>
              <a:defRPr sz="14127"/>
            </a:lvl1pPr>
            <a:lvl2pPr marL="2018355" indent="0">
              <a:buNone/>
              <a:defRPr sz="12361"/>
            </a:lvl2pPr>
            <a:lvl3pPr marL="4036710" indent="0">
              <a:buNone/>
              <a:defRPr sz="10595"/>
            </a:lvl3pPr>
            <a:lvl4pPr marL="6055065" indent="0">
              <a:buNone/>
              <a:defRPr sz="8829"/>
            </a:lvl4pPr>
            <a:lvl5pPr marL="8073420" indent="0">
              <a:buNone/>
              <a:defRPr sz="8829"/>
            </a:lvl5pPr>
            <a:lvl6pPr marL="10091776" indent="0">
              <a:buNone/>
              <a:defRPr sz="8829"/>
            </a:lvl6pPr>
            <a:lvl7pPr marL="12110131" indent="0">
              <a:buNone/>
              <a:defRPr sz="8829"/>
            </a:lvl7pPr>
            <a:lvl8pPr marL="14128486" indent="0">
              <a:buNone/>
              <a:defRPr sz="8829"/>
            </a:lvl8pPr>
            <a:lvl9pPr marL="16146841" indent="0">
              <a:buNone/>
              <a:defRPr sz="8829"/>
            </a:lvl9pPr>
          </a:lstStyle>
          <a:p>
            <a:r>
              <a:rPr lang="de-DE"/>
              <a:t>Bild durch Klicken auf Symbol hinzufügen</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de-DE"/>
              <a:t>Mastertextformat bearbeiten
Zweite Ebene
Dritte Ebene
Vierte Ebene
Fünfte Ebene</a:t>
            </a:r>
            <a:endParaRPr lang="en-US" dirty="0"/>
          </a:p>
        </p:txBody>
      </p:sp>
      <p:sp>
        <p:nvSpPr>
          <p:cNvPr id="5" name="Date Placeholder 4"/>
          <p:cNvSpPr>
            <a:spLocks noGrp="1"/>
          </p:cNvSpPr>
          <p:nvPr>
            <p:ph type="dt" sz="half" idx="10"/>
          </p:nvPr>
        </p:nvSpPr>
        <p:spPr/>
        <p:txBody>
          <a:bodyPr/>
          <a:lstStyle/>
          <a:p>
            <a:fld id="{34F310CC-79D5-0A40-A71F-893CCB2FAA8C}" type="datetimeFigureOut">
              <a:rPr lang="de-DE" smtClean="0"/>
              <a:t>28.01.2020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B1B68722-E65B-024C-AFE4-56911D8A4605}" type="slidenum">
              <a:rPr lang="de-DE" smtClean="0"/>
              <a:t>‹Nr.›</a:t>
            </a:fld>
            <a:endParaRPr lang="de-DE"/>
          </a:p>
        </p:txBody>
      </p:sp>
    </p:spTree>
    <p:extLst>
      <p:ext uri="{BB962C8B-B14F-4D97-AF65-F5344CB8AC3E}">
        <p14:creationId xmlns:p14="http://schemas.microsoft.com/office/powerpoint/2010/main" val="1105453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2759" y="1611882"/>
            <a:ext cx="36918246" cy="5851808"/>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2942759" y="8059374"/>
            <a:ext cx="36918246" cy="19209345"/>
          </a:xfrm>
          <a:prstGeom prst="rect">
            <a:avLst/>
          </a:prstGeom>
        </p:spPr>
        <p:txBody>
          <a:bodyPr vert="horz" lIns="91440" tIns="45720" rIns="91440" bIns="45720" rtlCol="0">
            <a:normAutofit/>
          </a:bodyPr>
          <a:lstStyle/>
          <a:p>
            <a:pPr lvl="0"/>
            <a:r>
              <a:rPr lang="de-DE"/>
              <a:t>Mastertextformat bearbeiten
Zweite Ebene
Dritte Ebene
Vierte Ebene
Fünfte Ebene</a:t>
            </a:r>
            <a:endParaRPr lang="en-US" dirty="0"/>
          </a:p>
        </p:txBody>
      </p:sp>
      <p:sp>
        <p:nvSpPr>
          <p:cNvPr id="4" name="Date Placeholder 3"/>
          <p:cNvSpPr>
            <a:spLocks noGrp="1"/>
          </p:cNvSpPr>
          <p:nvPr>
            <p:ph type="dt" sz="half" idx="2"/>
          </p:nvPr>
        </p:nvSpPr>
        <p:spPr>
          <a:xfrm>
            <a:off x="2942759" y="28060644"/>
            <a:ext cx="9630847" cy="1611875"/>
          </a:xfrm>
          <a:prstGeom prst="rect">
            <a:avLst/>
          </a:prstGeom>
        </p:spPr>
        <p:txBody>
          <a:bodyPr vert="horz" lIns="91440" tIns="45720" rIns="91440" bIns="45720" rtlCol="0" anchor="ctr"/>
          <a:lstStyle>
            <a:lvl1pPr algn="l">
              <a:defRPr sz="5298">
                <a:solidFill>
                  <a:schemeClr val="tx1">
                    <a:tint val="75000"/>
                  </a:schemeClr>
                </a:solidFill>
              </a:defRPr>
            </a:lvl1pPr>
          </a:lstStyle>
          <a:p>
            <a:fld id="{34F310CC-79D5-0A40-A71F-893CCB2FAA8C}" type="datetimeFigureOut">
              <a:rPr lang="de-DE" smtClean="0"/>
              <a:t>28.01.2020</a:t>
            </a:fld>
            <a:endParaRPr lang="de-DE"/>
          </a:p>
        </p:txBody>
      </p:sp>
      <p:sp>
        <p:nvSpPr>
          <p:cNvPr id="5" name="Footer Placeholder 4"/>
          <p:cNvSpPr>
            <a:spLocks noGrp="1"/>
          </p:cNvSpPr>
          <p:nvPr>
            <p:ph type="ftr" sz="quarter" idx="3"/>
          </p:nvPr>
        </p:nvSpPr>
        <p:spPr>
          <a:xfrm>
            <a:off x="14178747" y="28060644"/>
            <a:ext cx="14446270" cy="1611875"/>
          </a:xfrm>
          <a:prstGeom prst="rect">
            <a:avLst/>
          </a:prstGeom>
        </p:spPr>
        <p:txBody>
          <a:bodyPr vert="horz" lIns="91440" tIns="45720" rIns="91440" bIns="45720" rtlCol="0" anchor="ctr"/>
          <a:lstStyle>
            <a:lvl1pPr algn="ctr">
              <a:defRPr sz="5298">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30230157" y="28060644"/>
            <a:ext cx="9630847" cy="1611875"/>
          </a:xfrm>
          <a:prstGeom prst="rect">
            <a:avLst/>
          </a:prstGeom>
        </p:spPr>
        <p:txBody>
          <a:bodyPr vert="horz" lIns="91440" tIns="45720" rIns="91440" bIns="45720" rtlCol="0" anchor="ctr"/>
          <a:lstStyle>
            <a:lvl1pPr algn="r">
              <a:defRPr sz="5298">
                <a:solidFill>
                  <a:schemeClr val="tx1">
                    <a:tint val="75000"/>
                  </a:schemeClr>
                </a:solidFill>
              </a:defRPr>
            </a:lvl1pPr>
          </a:lstStyle>
          <a:p>
            <a:fld id="{B1B68722-E65B-024C-AFE4-56911D8A4605}" type="slidenum">
              <a:rPr lang="de-DE" smtClean="0"/>
              <a:t>‹Nr.›</a:t>
            </a:fld>
            <a:endParaRPr lang="de-DE"/>
          </a:p>
        </p:txBody>
      </p:sp>
    </p:spTree>
    <p:extLst>
      <p:ext uri="{BB962C8B-B14F-4D97-AF65-F5344CB8AC3E}">
        <p14:creationId xmlns:p14="http://schemas.microsoft.com/office/powerpoint/2010/main" val="8306746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036710" rtl="0" eaLnBrk="1" latinLnBrk="0" hangingPunct="1">
        <a:lnSpc>
          <a:spcPct val="90000"/>
        </a:lnSpc>
        <a:spcBef>
          <a:spcPct val="0"/>
        </a:spcBef>
        <a:buNone/>
        <a:defRPr sz="19424" kern="1200">
          <a:solidFill>
            <a:schemeClr val="tx1"/>
          </a:solidFill>
          <a:latin typeface="+mj-lt"/>
          <a:ea typeface="+mj-ea"/>
          <a:cs typeface="+mj-cs"/>
        </a:defRPr>
      </a:lvl1pPr>
    </p:titleStyle>
    <p:bodyStyle>
      <a:lvl1pPr marL="1009178" indent="-1009178" algn="l" defTabSz="4036710" rtl="0" eaLnBrk="1" latinLnBrk="0" hangingPunct="1">
        <a:lnSpc>
          <a:spcPct val="90000"/>
        </a:lnSpc>
        <a:spcBef>
          <a:spcPts val="4415"/>
        </a:spcBef>
        <a:buFont typeface="Arial" panose="020B0604020202020204" pitchFamily="34" charset="0"/>
        <a:buChar char="•"/>
        <a:defRPr sz="12361" kern="1200">
          <a:solidFill>
            <a:schemeClr val="tx1"/>
          </a:solidFill>
          <a:latin typeface="+mn-lt"/>
          <a:ea typeface="+mn-ea"/>
          <a:cs typeface="+mn-cs"/>
        </a:defRPr>
      </a:lvl1pPr>
      <a:lvl2pPr marL="3027533" indent="-1009178" algn="l" defTabSz="4036710" rtl="0" eaLnBrk="1" latinLnBrk="0" hangingPunct="1">
        <a:lnSpc>
          <a:spcPct val="90000"/>
        </a:lnSpc>
        <a:spcBef>
          <a:spcPts val="2207"/>
        </a:spcBef>
        <a:buFont typeface="Arial" panose="020B0604020202020204" pitchFamily="34" charset="0"/>
        <a:buChar char="•"/>
        <a:defRPr sz="10595" kern="1200">
          <a:solidFill>
            <a:schemeClr val="tx1"/>
          </a:solidFill>
          <a:latin typeface="+mn-lt"/>
          <a:ea typeface="+mn-ea"/>
          <a:cs typeface="+mn-cs"/>
        </a:defRPr>
      </a:lvl2pPr>
      <a:lvl3pPr marL="5045888" indent="-1009178" algn="l" defTabSz="4036710" rtl="0" eaLnBrk="1" latinLnBrk="0" hangingPunct="1">
        <a:lnSpc>
          <a:spcPct val="90000"/>
        </a:lnSpc>
        <a:spcBef>
          <a:spcPts val="2207"/>
        </a:spcBef>
        <a:buFont typeface="Arial" panose="020B0604020202020204" pitchFamily="34" charset="0"/>
        <a:buChar char="•"/>
        <a:defRPr sz="8829" kern="1200">
          <a:solidFill>
            <a:schemeClr val="tx1"/>
          </a:solidFill>
          <a:latin typeface="+mn-lt"/>
          <a:ea typeface="+mn-ea"/>
          <a:cs typeface="+mn-cs"/>
        </a:defRPr>
      </a:lvl3pPr>
      <a:lvl4pPr marL="706424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4pPr>
      <a:lvl5pPr marL="908259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5pPr>
      <a:lvl6pPr marL="1110095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6pPr>
      <a:lvl7pPr marL="1311930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7pPr>
      <a:lvl8pPr marL="1513766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8pPr>
      <a:lvl9pPr marL="17156019"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9pPr>
    </p:bodyStyle>
    <p:otherStyle>
      <a:defPPr>
        <a:defRPr lang="en-US"/>
      </a:defPPr>
      <a:lvl1pPr marL="0" algn="l" defTabSz="4036710" rtl="0" eaLnBrk="1" latinLnBrk="0" hangingPunct="1">
        <a:defRPr sz="7946" kern="1200">
          <a:solidFill>
            <a:schemeClr val="tx1"/>
          </a:solidFill>
          <a:latin typeface="+mn-lt"/>
          <a:ea typeface="+mn-ea"/>
          <a:cs typeface="+mn-cs"/>
        </a:defRPr>
      </a:lvl1pPr>
      <a:lvl2pPr marL="2018355" algn="l" defTabSz="4036710" rtl="0" eaLnBrk="1" latinLnBrk="0" hangingPunct="1">
        <a:defRPr sz="7946" kern="1200">
          <a:solidFill>
            <a:schemeClr val="tx1"/>
          </a:solidFill>
          <a:latin typeface="+mn-lt"/>
          <a:ea typeface="+mn-ea"/>
          <a:cs typeface="+mn-cs"/>
        </a:defRPr>
      </a:lvl2pPr>
      <a:lvl3pPr marL="4036710" algn="l" defTabSz="4036710" rtl="0" eaLnBrk="1" latinLnBrk="0" hangingPunct="1">
        <a:defRPr sz="7946" kern="1200">
          <a:solidFill>
            <a:schemeClr val="tx1"/>
          </a:solidFill>
          <a:latin typeface="+mn-lt"/>
          <a:ea typeface="+mn-ea"/>
          <a:cs typeface="+mn-cs"/>
        </a:defRPr>
      </a:lvl3pPr>
      <a:lvl4pPr marL="6055065" algn="l" defTabSz="4036710" rtl="0" eaLnBrk="1" latinLnBrk="0" hangingPunct="1">
        <a:defRPr sz="7946" kern="1200">
          <a:solidFill>
            <a:schemeClr val="tx1"/>
          </a:solidFill>
          <a:latin typeface="+mn-lt"/>
          <a:ea typeface="+mn-ea"/>
          <a:cs typeface="+mn-cs"/>
        </a:defRPr>
      </a:lvl4pPr>
      <a:lvl5pPr marL="8073420" algn="l" defTabSz="4036710" rtl="0" eaLnBrk="1" latinLnBrk="0" hangingPunct="1">
        <a:defRPr sz="7946" kern="1200">
          <a:solidFill>
            <a:schemeClr val="tx1"/>
          </a:solidFill>
          <a:latin typeface="+mn-lt"/>
          <a:ea typeface="+mn-ea"/>
          <a:cs typeface="+mn-cs"/>
        </a:defRPr>
      </a:lvl5pPr>
      <a:lvl6pPr marL="10091776" algn="l" defTabSz="4036710" rtl="0" eaLnBrk="1" latinLnBrk="0" hangingPunct="1">
        <a:defRPr sz="7946" kern="1200">
          <a:solidFill>
            <a:schemeClr val="tx1"/>
          </a:solidFill>
          <a:latin typeface="+mn-lt"/>
          <a:ea typeface="+mn-ea"/>
          <a:cs typeface="+mn-cs"/>
        </a:defRPr>
      </a:lvl6pPr>
      <a:lvl7pPr marL="12110131" algn="l" defTabSz="4036710" rtl="0" eaLnBrk="1" latinLnBrk="0" hangingPunct="1">
        <a:defRPr sz="7946" kern="1200">
          <a:solidFill>
            <a:schemeClr val="tx1"/>
          </a:solidFill>
          <a:latin typeface="+mn-lt"/>
          <a:ea typeface="+mn-ea"/>
          <a:cs typeface="+mn-cs"/>
        </a:defRPr>
      </a:lvl7pPr>
      <a:lvl8pPr marL="14128486" algn="l" defTabSz="4036710" rtl="0" eaLnBrk="1" latinLnBrk="0" hangingPunct="1">
        <a:defRPr sz="7946" kern="1200">
          <a:solidFill>
            <a:schemeClr val="tx1"/>
          </a:solidFill>
          <a:latin typeface="+mn-lt"/>
          <a:ea typeface="+mn-ea"/>
          <a:cs typeface="+mn-cs"/>
        </a:defRPr>
      </a:lvl8pPr>
      <a:lvl9pPr marL="16146841" algn="l" defTabSz="4036710" rtl="0" eaLnBrk="1" latinLnBrk="0" hangingPunct="1">
        <a:defRPr sz="79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feld 12">
            <a:extLst>
              <a:ext uri="{FF2B5EF4-FFF2-40B4-BE49-F238E27FC236}">
                <a16:creationId xmlns:a16="http://schemas.microsoft.com/office/drawing/2014/main" id="{0B9F9015-293F-554C-81AA-AEE6AA79A539}"/>
              </a:ext>
            </a:extLst>
          </p:cNvPr>
          <p:cNvSpPr txBox="1"/>
          <p:nvPr/>
        </p:nvSpPr>
        <p:spPr>
          <a:xfrm>
            <a:off x="0" y="1371069"/>
            <a:ext cx="42803763" cy="1015663"/>
          </a:xfrm>
          <a:prstGeom prst="rect">
            <a:avLst/>
          </a:prstGeom>
          <a:noFill/>
        </p:spPr>
        <p:txBody>
          <a:bodyPr wrap="square" rtlCol="0">
            <a:spAutoFit/>
          </a:bodyPr>
          <a:lstStyle/>
          <a:p>
            <a:pPr algn="ctr"/>
            <a:r>
              <a:rPr lang="de-DE" sz="6000" b="1" dirty="0">
                <a:latin typeface="Verdana" panose="020B0604030504040204" pitchFamily="34" charset="0"/>
                <a:ea typeface="Verdana" panose="020B0604030504040204" pitchFamily="34" charset="0"/>
                <a:cs typeface="Verdana" panose="020B0604030504040204" pitchFamily="34" charset="0"/>
              </a:rPr>
              <a:t>Zwangsadoptionen in der DDR</a:t>
            </a:r>
          </a:p>
        </p:txBody>
      </p:sp>
      <p:sp>
        <p:nvSpPr>
          <p:cNvPr id="14" name="Textfeld 13">
            <a:extLst>
              <a:ext uri="{FF2B5EF4-FFF2-40B4-BE49-F238E27FC236}">
                <a16:creationId xmlns:a16="http://schemas.microsoft.com/office/drawing/2014/main" id="{F57BD877-C0EF-914D-99A0-4F3B582D29E2}"/>
              </a:ext>
            </a:extLst>
          </p:cNvPr>
          <p:cNvSpPr txBox="1"/>
          <p:nvPr/>
        </p:nvSpPr>
        <p:spPr>
          <a:xfrm>
            <a:off x="-2" y="3241924"/>
            <a:ext cx="42803763" cy="584775"/>
          </a:xfrm>
          <a:prstGeom prst="rect">
            <a:avLst/>
          </a:prstGeom>
          <a:noFill/>
        </p:spPr>
        <p:txBody>
          <a:bodyPr wrap="square" rtlCol="0">
            <a:spAutoFit/>
          </a:bodyPr>
          <a:lstStyle/>
          <a:p>
            <a:pPr algn="ctr"/>
            <a:r>
              <a:rPr lang="de-DE" sz="3200" dirty="0">
                <a:latin typeface="Verdana" panose="020B0604030504040204" pitchFamily="34" charset="0"/>
                <a:ea typeface="Verdana" panose="020B0604030504040204" pitchFamily="34" charset="0"/>
                <a:cs typeface="Verdana" panose="020B0604030504040204" pitchFamily="34" charset="0"/>
              </a:rPr>
              <a:t>Inwieweit ist das Thema der Zwangsadoption der DDR im heutigen kollektiven Gedächtnis integriert?</a:t>
            </a:r>
          </a:p>
        </p:txBody>
      </p:sp>
      <p:sp>
        <p:nvSpPr>
          <p:cNvPr id="15" name="Textfeld 14">
            <a:extLst>
              <a:ext uri="{FF2B5EF4-FFF2-40B4-BE49-F238E27FC236}">
                <a16:creationId xmlns:a16="http://schemas.microsoft.com/office/drawing/2014/main" id="{B1C78A50-D7CD-0B4A-BD4F-2F1BBB3E8A4F}"/>
              </a:ext>
            </a:extLst>
          </p:cNvPr>
          <p:cNvSpPr txBox="1"/>
          <p:nvPr/>
        </p:nvSpPr>
        <p:spPr>
          <a:xfrm>
            <a:off x="31826467" y="525655"/>
            <a:ext cx="10454782" cy="1938992"/>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de-DE" sz="2400" dirty="0">
                <a:latin typeface="Verdana" panose="020B0604030504040204" pitchFamily="34" charset="0"/>
                <a:ea typeface="Verdana" panose="020B0604030504040204" pitchFamily="34" charset="0"/>
                <a:cs typeface="Verdana" panose="020B0604030504040204" pitchFamily="34" charset="0"/>
              </a:rPr>
              <a:t>Lehrforschungsprojekt: Deutsche Erinnerung- SED Diktatur und Kolonialzeit</a:t>
            </a:r>
          </a:p>
          <a:p>
            <a:pPr algn="ctr"/>
            <a:r>
              <a:rPr lang="de-DE" sz="2400" dirty="0">
                <a:latin typeface="Verdana" panose="020B0604030504040204" pitchFamily="34" charset="0"/>
                <a:ea typeface="Verdana" panose="020B0604030504040204" pitchFamily="34" charset="0"/>
                <a:cs typeface="Verdana" panose="020B0604030504040204" pitchFamily="34" charset="0"/>
              </a:rPr>
              <a:t>Georg-August Universität Göttingen</a:t>
            </a:r>
          </a:p>
          <a:p>
            <a:pPr algn="ctr"/>
            <a:endParaRPr lang="de-DE" sz="2400" dirty="0">
              <a:latin typeface="Verdana" panose="020B0604030504040204" pitchFamily="34" charset="0"/>
              <a:ea typeface="Verdana" panose="020B0604030504040204" pitchFamily="34" charset="0"/>
              <a:cs typeface="Verdana" panose="020B0604030504040204" pitchFamily="34" charset="0"/>
            </a:endParaRPr>
          </a:p>
          <a:p>
            <a:pPr algn="ctr"/>
            <a:r>
              <a:rPr lang="de-DE" sz="2400" dirty="0" err="1">
                <a:latin typeface="Verdana" panose="020B0604030504040204" pitchFamily="34" charset="0"/>
                <a:ea typeface="Verdana" panose="020B0604030504040204" pitchFamily="34" charset="0"/>
                <a:cs typeface="Verdana" panose="020B0604030504040204" pitchFamily="34" charset="0"/>
              </a:rPr>
              <a:t>Thalke</a:t>
            </a:r>
            <a:r>
              <a:rPr lang="de-DE" sz="2400" dirty="0">
                <a:latin typeface="Verdana" panose="020B0604030504040204" pitchFamily="34" charset="0"/>
                <a:ea typeface="Verdana" panose="020B0604030504040204" pitchFamily="34" charset="0"/>
                <a:cs typeface="Verdana" panose="020B0604030504040204" pitchFamily="34" charset="0"/>
              </a:rPr>
              <a:t> Ackermann, Mareike Wachtmann, Mara </a:t>
            </a:r>
            <a:r>
              <a:rPr lang="de-DE" sz="2400" dirty="0" err="1">
                <a:latin typeface="Verdana" panose="020B0604030504040204" pitchFamily="34" charset="0"/>
                <a:ea typeface="Verdana" panose="020B0604030504040204" pitchFamily="34" charset="0"/>
                <a:cs typeface="Verdana" panose="020B0604030504040204" pitchFamily="34" charset="0"/>
              </a:rPr>
              <a:t>Zaudtke</a:t>
            </a:r>
            <a:endParaRPr lang="de-DE" sz="2400" dirty="0">
              <a:latin typeface="Verdana" panose="020B0604030504040204" pitchFamily="34" charset="0"/>
              <a:ea typeface="Verdana" panose="020B0604030504040204" pitchFamily="34" charset="0"/>
              <a:cs typeface="Verdana" panose="020B0604030504040204" pitchFamily="34" charset="0"/>
            </a:endParaRPr>
          </a:p>
        </p:txBody>
      </p:sp>
      <p:sp>
        <p:nvSpPr>
          <p:cNvPr id="19" name="Textfeld 18">
            <a:extLst>
              <a:ext uri="{FF2B5EF4-FFF2-40B4-BE49-F238E27FC236}">
                <a16:creationId xmlns:a16="http://schemas.microsoft.com/office/drawing/2014/main" id="{F284019B-1512-1F4B-8DC7-5B361DBB47BC}"/>
              </a:ext>
            </a:extLst>
          </p:cNvPr>
          <p:cNvSpPr txBox="1"/>
          <p:nvPr/>
        </p:nvSpPr>
        <p:spPr>
          <a:xfrm>
            <a:off x="522509" y="4899666"/>
            <a:ext cx="11615734" cy="584775"/>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de-DE" sz="3200" dirty="0">
                <a:latin typeface="Verdana" panose="020B0604030504040204" pitchFamily="34" charset="0"/>
                <a:ea typeface="Verdana" panose="020B0604030504040204" pitchFamily="34" charset="0"/>
                <a:cs typeface="Verdana" panose="020B0604030504040204" pitchFamily="34" charset="0"/>
              </a:rPr>
              <a:t>Zielsetzung und Methodik</a:t>
            </a:r>
          </a:p>
        </p:txBody>
      </p:sp>
      <p:sp>
        <p:nvSpPr>
          <p:cNvPr id="21" name="Textfeld 20">
            <a:extLst>
              <a:ext uri="{FF2B5EF4-FFF2-40B4-BE49-F238E27FC236}">
                <a16:creationId xmlns:a16="http://schemas.microsoft.com/office/drawing/2014/main" id="{BEB687FA-F075-AD49-983C-7C50C9EC76C3}"/>
              </a:ext>
            </a:extLst>
          </p:cNvPr>
          <p:cNvSpPr txBox="1"/>
          <p:nvPr/>
        </p:nvSpPr>
        <p:spPr>
          <a:xfrm>
            <a:off x="15594014" y="4899665"/>
            <a:ext cx="11615734" cy="584775"/>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de-DE" sz="3200" dirty="0">
                <a:latin typeface="Verdana" panose="020B0604030504040204" pitchFamily="34" charset="0"/>
                <a:ea typeface="Verdana" panose="020B0604030504040204" pitchFamily="34" charset="0"/>
                <a:cs typeface="Verdana" panose="020B0604030504040204" pitchFamily="34" charset="0"/>
              </a:rPr>
              <a:t>Fallbeispiele</a:t>
            </a:r>
          </a:p>
        </p:txBody>
      </p:sp>
      <p:sp>
        <p:nvSpPr>
          <p:cNvPr id="22" name="Textfeld 21">
            <a:extLst>
              <a:ext uri="{FF2B5EF4-FFF2-40B4-BE49-F238E27FC236}">
                <a16:creationId xmlns:a16="http://schemas.microsoft.com/office/drawing/2014/main" id="{6FD3D1B8-2CB1-C944-952E-B9A6A7E5DCA8}"/>
              </a:ext>
            </a:extLst>
          </p:cNvPr>
          <p:cNvSpPr txBox="1"/>
          <p:nvPr/>
        </p:nvSpPr>
        <p:spPr>
          <a:xfrm>
            <a:off x="15578578" y="8076425"/>
            <a:ext cx="5355772" cy="6001643"/>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just"/>
            <a:r>
              <a:rPr lang="de-DE" sz="2400" b="1" dirty="0">
                <a:latin typeface="Times New Roman" panose="02020603050405020304" pitchFamily="18" charset="0"/>
                <a:cs typeface="Times New Roman" panose="02020603050405020304" pitchFamily="18" charset="0"/>
              </a:rPr>
              <a:t>Fallbeispiel 1</a:t>
            </a:r>
          </a:p>
          <a:p>
            <a:pPr algn="just"/>
            <a:r>
              <a:rPr lang="de-DE" sz="2400" dirty="0">
                <a:latin typeface="Times New Roman" panose="02020603050405020304" pitchFamily="18" charset="0"/>
                <a:cs typeface="Times New Roman" panose="02020603050405020304" pitchFamily="18" charset="0"/>
              </a:rPr>
              <a:t>Einer minderjährigen Bürgerin der DDR wird 1981 kurz nach der Entbindung das Kind weggenommen. Ihr wird gesagt, dass ihr Kind krank sei und sie das Krankenhaus ohne ihre Tochter verlassen müsse. Wenig später bekommt sie die Mitteilung, ihr Kind sei am plötzlichen Kindestod verstorben. Alle Angelegen-</a:t>
            </a:r>
            <a:r>
              <a:rPr lang="de-DE" sz="2400" dirty="0" err="1">
                <a:latin typeface="Times New Roman" panose="02020603050405020304" pitchFamily="18" charset="0"/>
                <a:cs typeface="Times New Roman" panose="02020603050405020304" pitchFamily="18" charset="0"/>
              </a:rPr>
              <a:t>heiten</a:t>
            </a:r>
            <a:r>
              <a:rPr lang="de-DE" sz="2400" dirty="0">
                <a:latin typeface="Times New Roman" panose="02020603050405020304" pitchFamily="18" charset="0"/>
                <a:cs typeface="Times New Roman" panose="02020603050405020304" pitchFamily="18" charset="0"/>
              </a:rPr>
              <a:t> bezüglich des Todes seien bereits geregelt.</a:t>
            </a:r>
          </a:p>
          <a:p>
            <a:pPr algn="just"/>
            <a:r>
              <a:rPr lang="de-DE" sz="2400" dirty="0">
                <a:latin typeface="Times New Roman" panose="02020603050405020304" pitchFamily="18" charset="0"/>
                <a:cs typeface="Times New Roman" panose="02020603050405020304" pitchFamily="18" charset="0"/>
              </a:rPr>
              <a:t>36 Jahre später wird die Frau vom Jugendamt kontaktiert. Ihre totgeglaubte Tochter hatte sie mithilfe der Geburts-urkunde ausfindig gemacht. </a:t>
            </a:r>
          </a:p>
          <a:p>
            <a:pPr algn="just"/>
            <a:endParaRPr lang="de-DE" sz="2400" dirty="0">
              <a:latin typeface="Times New Roman" panose="02020603050405020304" pitchFamily="18" charset="0"/>
              <a:cs typeface="Times New Roman" panose="02020603050405020304" pitchFamily="18" charset="0"/>
            </a:endParaRPr>
          </a:p>
        </p:txBody>
      </p:sp>
      <p:sp>
        <p:nvSpPr>
          <p:cNvPr id="23" name="Textfeld 22">
            <a:extLst>
              <a:ext uri="{FF2B5EF4-FFF2-40B4-BE49-F238E27FC236}">
                <a16:creationId xmlns:a16="http://schemas.microsoft.com/office/drawing/2014/main" id="{7007DF45-0A05-9C4D-BFE4-7440F1B54C83}"/>
              </a:ext>
            </a:extLst>
          </p:cNvPr>
          <p:cNvSpPr txBox="1"/>
          <p:nvPr/>
        </p:nvSpPr>
        <p:spPr>
          <a:xfrm>
            <a:off x="21853976" y="8076424"/>
            <a:ext cx="5355772" cy="6001643"/>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just"/>
            <a:r>
              <a:rPr lang="de-DE" sz="2400" b="1" dirty="0">
                <a:latin typeface="Times New Roman" panose="02020603050405020304" pitchFamily="18" charset="0"/>
                <a:cs typeface="Times New Roman" panose="02020603050405020304" pitchFamily="18" charset="0"/>
              </a:rPr>
              <a:t>Fallbeispiel 2</a:t>
            </a:r>
          </a:p>
          <a:p>
            <a:pPr algn="just"/>
            <a:r>
              <a:rPr lang="de-DE" sz="2400" dirty="0">
                <a:latin typeface="Times New Roman" panose="02020603050405020304" pitchFamily="18" charset="0"/>
                <a:cs typeface="Times New Roman" panose="02020603050405020304" pitchFamily="18" charset="0"/>
              </a:rPr>
              <a:t>Eine alleinerziehende Mutter wird vor den Augen ihrer beiden Kinder aus deren Wohnung abgeführt und aufgrund des §249 StGB DDR verhaftet. Daraufhin werden die Kinder in ein Heim gebracht. Die Geschwister sind weder asozial, noch verwahrlost und werden in einem Heim voneinander getrennt. </a:t>
            </a:r>
          </a:p>
          <a:p>
            <a:pPr algn="just"/>
            <a:r>
              <a:rPr lang="de-DE" sz="2400" dirty="0">
                <a:latin typeface="Times New Roman" panose="02020603050405020304" pitchFamily="18" charset="0"/>
                <a:cs typeface="Times New Roman" panose="02020603050405020304" pitchFamily="18" charset="0"/>
              </a:rPr>
              <a:t>Im erwachsenen Alter versucht die Tochter Akteneinsicht zu erlangen. Hierzu benötigt sie das Einverständnis der </a:t>
            </a:r>
            <a:r>
              <a:rPr lang="de-DE" sz="2400" dirty="0" err="1">
                <a:latin typeface="Times New Roman" panose="02020603050405020304" pitchFamily="18" charset="0"/>
                <a:cs typeface="Times New Roman" panose="02020603050405020304" pitchFamily="18" charset="0"/>
              </a:rPr>
              <a:t>Adoptivmutter</a:t>
            </a:r>
            <a:r>
              <a:rPr lang="de-DE" sz="2400" dirty="0">
                <a:latin typeface="Times New Roman" panose="02020603050405020304" pitchFamily="18" charset="0"/>
                <a:cs typeface="Times New Roman" panose="02020603050405020304" pitchFamily="18" charset="0"/>
              </a:rPr>
              <a:t>, die widerwillig zustimmt. Daraufhin trifft die junge Frau ihre leib-</a:t>
            </a:r>
            <a:r>
              <a:rPr lang="de-DE" sz="2400" dirty="0" err="1">
                <a:latin typeface="Times New Roman" panose="02020603050405020304" pitchFamily="18" charset="0"/>
                <a:cs typeface="Times New Roman" panose="02020603050405020304" pitchFamily="18" charset="0"/>
              </a:rPr>
              <a:t>liche</a:t>
            </a:r>
            <a:r>
              <a:rPr lang="de-DE" sz="2400" dirty="0">
                <a:latin typeface="Times New Roman" panose="02020603050405020304" pitchFamily="18" charset="0"/>
                <a:cs typeface="Times New Roman" panose="02020603050405020304" pitchFamily="18" charset="0"/>
              </a:rPr>
              <a:t> Mutter nach ca. 20 Jahren Trennung wieder.</a:t>
            </a:r>
          </a:p>
        </p:txBody>
      </p:sp>
      <p:sp>
        <p:nvSpPr>
          <p:cNvPr id="24" name="Textfeld 23">
            <a:extLst>
              <a:ext uri="{FF2B5EF4-FFF2-40B4-BE49-F238E27FC236}">
                <a16:creationId xmlns:a16="http://schemas.microsoft.com/office/drawing/2014/main" id="{6EE01AD9-5BE0-E449-8A75-19ECE393977B}"/>
              </a:ext>
            </a:extLst>
          </p:cNvPr>
          <p:cNvSpPr txBox="1"/>
          <p:nvPr/>
        </p:nvSpPr>
        <p:spPr>
          <a:xfrm>
            <a:off x="15611208" y="21836235"/>
            <a:ext cx="26785956" cy="584775"/>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de-DE" sz="3200" dirty="0">
                <a:latin typeface="Verdana" panose="020B0604030504040204" pitchFamily="34" charset="0"/>
                <a:ea typeface="Verdana" panose="020B0604030504040204" pitchFamily="34" charset="0"/>
                <a:cs typeface="Verdana" panose="020B0604030504040204" pitchFamily="34" charset="0"/>
              </a:rPr>
              <a:t>Literatur</a:t>
            </a:r>
          </a:p>
        </p:txBody>
      </p:sp>
      <p:sp>
        <p:nvSpPr>
          <p:cNvPr id="25" name="Textfeld 24">
            <a:extLst>
              <a:ext uri="{FF2B5EF4-FFF2-40B4-BE49-F238E27FC236}">
                <a16:creationId xmlns:a16="http://schemas.microsoft.com/office/drawing/2014/main" id="{41CEC550-51EA-7648-9600-C81670010AD0}"/>
              </a:ext>
            </a:extLst>
          </p:cNvPr>
          <p:cNvSpPr txBox="1"/>
          <p:nvPr/>
        </p:nvSpPr>
        <p:spPr>
          <a:xfrm>
            <a:off x="15594015" y="14662989"/>
            <a:ext cx="11615734" cy="584775"/>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de-DE" sz="3200" dirty="0">
                <a:latin typeface="Verdana" panose="020B0604030504040204" pitchFamily="34" charset="0"/>
                <a:ea typeface="Verdana" panose="020B0604030504040204" pitchFamily="34" charset="0"/>
                <a:cs typeface="Verdana" panose="020B0604030504040204" pitchFamily="34" charset="0"/>
              </a:rPr>
              <a:t>Bestehende Anlaufstellen &amp; Maßnahmen für Betroffene</a:t>
            </a:r>
          </a:p>
        </p:txBody>
      </p:sp>
      <p:sp>
        <p:nvSpPr>
          <p:cNvPr id="26" name="Textfeld 25">
            <a:extLst>
              <a:ext uri="{FF2B5EF4-FFF2-40B4-BE49-F238E27FC236}">
                <a16:creationId xmlns:a16="http://schemas.microsoft.com/office/drawing/2014/main" id="{C3D7BE5B-AAF4-F14C-AE76-97184DB00D48}"/>
              </a:ext>
            </a:extLst>
          </p:cNvPr>
          <p:cNvSpPr txBox="1"/>
          <p:nvPr/>
        </p:nvSpPr>
        <p:spPr>
          <a:xfrm>
            <a:off x="15594014" y="15832391"/>
            <a:ext cx="5355772" cy="563231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de-DE" sz="2400" b="1" dirty="0">
                <a:latin typeface="Times New Roman" panose="02020603050405020304" pitchFamily="18" charset="0"/>
                <a:cs typeface="Times New Roman" panose="02020603050405020304" pitchFamily="18" charset="0"/>
              </a:rPr>
              <a:t>Anlaufstellen</a:t>
            </a: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Facebook- Gruppe: „Gestohlene Kinder der DDR“</a:t>
            </a: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Clearingstelle des Berliner Senats (seit 1990er)</a:t>
            </a: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Opferverband UOKG (Union der Opferverbände Kommunistischer Gewaltherrschaft) Berlin </a:t>
            </a:r>
          </a:p>
          <a:p>
            <a:r>
              <a:rPr lang="de-DE" sz="2400" dirty="0">
                <a:latin typeface="Times New Roman" panose="02020603050405020304" pitchFamily="18" charset="0"/>
                <a:cs typeface="Times New Roman" panose="02020603050405020304" pitchFamily="18" charset="0"/>
                <a:sym typeface="Wingdings" pitchFamily="2" charset="2"/>
              </a:rPr>
              <a:t>       </a:t>
            </a:r>
            <a:r>
              <a:rPr lang="de-DE" sz="2400" dirty="0">
                <a:latin typeface="Times New Roman" panose="02020603050405020304" pitchFamily="18" charset="0"/>
                <a:cs typeface="Times New Roman" panose="02020603050405020304" pitchFamily="18" charset="0"/>
              </a:rPr>
              <a:t>Projekt „Zwangsadoptierte Kinder“</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28" name="Textfeld 27">
            <a:extLst>
              <a:ext uri="{FF2B5EF4-FFF2-40B4-BE49-F238E27FC236}">
                <a16:creationId xmlns:a16="http://schemas.microsoft.com/office/drawing/2014/main" id="{659AC21C-6068-6942-81C7-20FEA83D1FC8}"/>
              </a:ext>
            </a:extLst>
          </p:cNvPr>
          <p:cNvSpPr txBox="1"/>
          <p:nvPr/>
        </p:nvSpPr>
        <p:spPr>
          <a:xfrm>
            <a:off x="21853976" y="15815250"/>
            <a:ext cx="5355772" cy="563231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de-DE" sz="2400" b="1" dirty="0">
                <a:latin typeface="Times New Roman" panose="02020603050405020304" pitchFamily="18" charset="0"/>
                <a:cs typeface="Times New Roman" panose="02020603050405020304" pitchFamily="18" charset="0"/>
              </a:rPr>
              <a:t>Maßnahmen</a:t>
            </a: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Demonstrationen</a:t>
            </a:r>
          </a:p>
          <a:p>
            <a:r>
              <a:rPr lang="de-DE" sz="2400" dirty="0">
                <a:latin typeface="Times New Roman" panose="02020603050405020304" pitchFamily="18" charset="0"/>
                <a:cs typeface="Times New Roman" panose="02020603050405020304" pitchFamily="18" charset="0"/>
                <a:sym typeface="Wingdings" pitchFamily="2" charset="2"/>
              </a:rPr>
              <a:t>        2016 anlässlich des Todes Margot  </a:t>
            </a:r>
          </a:p>
          <a:p>
            <a:r>
              <a:rPr lang="de-DE" sz="2400" dirty="0">
                <a:latin typeface="Times New Roman" panose="02020603050405020304" pitchFamily="18" charset="0"/>
                <a:cs typeface="Times New Roman" panose="02020603050405020304" pitchFamily="18" charset="0"/>
                <a:sym typeface="Wingdings" pitchFamily="2" charset="2"/>
              </a:rPr>
              <a:t>            Honeckers (Sie leugnete als</a:t>
            </a:r>
          </a:p>
          <a:p>
            <a:r>
              <a:rPr lang="de-DE" sz="2400" dirty="0">
                <a:latin typeface="Times New Roman" panose="02020603050405020304" pitchFamily="18" charset="0"/>
                <a:cs typeface="Times New Roman" panose="02020603050405020304" pitchFamily="18" charset="0"/>
                <a:sym typeface="Wingdings" pitchFamily="2" charset="2"/>
              </a:rPr>
              <a:t>            ehemalige Bildungsministerin und </a:t>
            </a:r>
          </a:p>
          <a:p>
            <a:r>
              <a:rPr lang="de-DE" sz="2400" dirty="0">
                <a:latin typeface="Times New Roman" panose="02020603050405020304" pitchFamily="18" charset="0"/>
                <a:cs typeface="Times New Roman" panose="02020603050405020304" pitchFamily="18" charset="0"/>
                <a:sym typeface="Wingdings" pitchFamily="2" charset="2"/>
              </a:rPr>
              <a:t>            Hauptverantwortliche die  </a:t>
            </a:r>
          </a:p>
          <a:p>
            <a:r>
              <a:rPr lang="de-DE" sz="2400" dirty="0">
                <a:latin typeface="Times New Roman" panose="02020603050405020304" pitchFamily="18" charset="0"/>
                <a:cs typeface="Times New Roman" panose="02020603050405020304" pitchFamily="18" charset="0"/>
                <a:sym typeface="Wingdings" pitchFamily="2" charset="2"/>
              </a:rPr>
              <a:t>            Zwangsadoptionen in der DDR.)</a:t>
            </a: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Gesetzentwurf (in Sachsen)</a:t>
            </a:r>
          </a:p>
          <a:p>
            <a:r>
              <a:rPr lang="de-DE" sz="2400" dirty="0">
                <a:latin typeface="Times New Roman" panose="02020603050405020304" pitchFamily="18" charset="0"/>
                <a:cs typeface="Times New Roman" panose="02020603050405020304" pitchFamily="18" charset="0"/>
                <a:sym typeface="Wingdings" pitchFamily="2" charset="2"/>
              </a:rPr>
              <a:t>        </a:t>
            </a:r>
            <a:r>
              <a:rPr lang="de-DE" sz="2400" dirty="0">
                <a:latin typeface="Times New Roman" panose="02020603050405020304" pitchFamily="18" charset="0"/>
                <a:cs typeface="Times New Roman" panose="02020603050405020304" pitchFamily="18" charset="0"/>
              </a:rPr>
              <a:t>Akteneinsichtsrecht in </a:t>
            </a:r>
          </a:p>
          <a:p>
            <a:r>
              <a:rPr lang="de-DE" sz="2400" dirty="0">
                <a:latin typeface="Times New Roman" panose="02020603050405020304" pitchFamily="18" charset="0"/>
                <a:cs typeface="Times New Roman" panose="02020603050405020304" pitchFamily="18" charset="0"/>
              </a:rPr>
              <a:t>            Adoptionsakten</a:t>
            </a:r>
          </a:p>
          <a:p>
            <a:pPr marL="457200" indent="-457200">
              <a:buFont typeface="+mj-lt"/>
              <a:buAutoNum type="arabicPeriod" startAt="3"/>
            </a:pPr>
            <a:r>
              <a:rPr lang="de-DE" sz="2400" dirty="0">
                <a:latin typeface="Times New Roman" panose="02020603050405020304" pitchFamily="18" charset="0"/>
                <a:cs typeface="Times New Roman" panose="02020603050405020304" pitchFamily="18" charset="0"/>
              </a:rPr>
              <a:t>Petition (2018)</a:t>
            </a:r>
          </a:p>
          <a:p>
            <a:r>
              <a:rPr lang="de-DE" sz="2400" dirty="0">
                <a:latin typeface="Times New Roman" panose="02020603050405020304" pitchFamily="18" charset="0"/>
                <a:cs typeface="Times New Roman" panose="02020603050405020304" pitchFamily="18" charset="0"/>
                <a:sym typeface="Wingdings" pitchFamily="2" charset="2"/>
              </a:rPr>
              <a:t>        „Interessensgemeinschaft </a:t>
            </a:r>
          </a:p>
          <a:p>
            <a:r>
              <a:rPr lang="de-DE" sz="2400" dirty="0">
                <a:latin typeface="Times New Roman" panose="02020603050405020304" pitchFamily="18" charset="0"/>
                <a:cs typeface="Times New Roman" panose="02020603050405020304" pitchFamily="18" charset="0"/>
                <a:sym typeface="Wingdings" pitchFamily="2" charset="2"/>
              </a:rPr>
              <a:t>            gestohlene Kinder der DDR“</a:t>
            </a:r>
          </a:p>
          <a:p>
            <a:pPr marL="457200" indent="-457200">
              <a:buFont typeface="+mj-lt"/>
              <a:buAutoNum type="arabicPeriod" startAt="4"/>
            </a:pPr>
            <a:r>
              <a:rPr lang="de-DE" sz="2400" dirty="0">
                <a:latin typeface="Times New Roman" panose="02020603050405020304" pitchFamily="18" charset="0"/>
                <a:cs typeface="Times New Roman" panose="02020603050405020304" pitchFamily="18" charset="0"/>
              </a:rPr>
              <a:t>Antrag zur Aufarbeitung der CDU/CSU und SPD (25.06.2019)</a:t>
            </a:r>
          </a:p>
        </p:txBody>
      </p:sp>
      <p:sp>
        <p:nvSpPr>
          <p:cNvPr id="29" name="Textfeld 28">
            <a:extLst>
              <a:ext uri="{FF2B5EF4-FFF2-40B4-BE49-F238E27FC236}">
                <a16:creationId xmlns:a16="http://schemas.microsoft.com/office/drawing/2014/main" id="{15BBE0A2-1F26-0346-9D22-D9E4405F5E0E}"/>
              </a:ext>
            </a:extLst>
          </p:cNvPr>
          <p:cNvSpPr txBox="1"/>
          <p:nvPr/>
        </p:nvSpPr>
        <p:spPr>
          <a:xfrm rot="20837283">
            <a:off x="15607186" y="6365173"/>
            <a:ext cx="5131986" cy="1200329"/>
          </a:xfrm>
          <a:prstGeom prst="rect">
            <a:avLst/>
          </a:prstGeom>
          <a:noFill/>
        </p:spPr>
        <p:txBody>
          <a:bodyPr wrap="square" rtlCol="0">
            <a:spAutoFit/>
          </a:bodyPr>
          <a:lstStyle/>
          <a:p>
            <a:pPr algn="ctr"/>
            <a:r>
              <a:rPr lang="de-DE" sz="2400" b="1" dirty="0">
                <a:latin typeface="Verdana" panose="020B0604030504040204" pitchFamily="34" charset="0"/>
                <a:ea typeface="Verdana" panose="020B0604030504040204" pitchFamily="34" charset="0"/>
                <a:cs typeface="Verdana" panose="020B0604030504040204" pitchFamily="34" charset="0"/>
              </a:rPr>
              <a:t>„Wie beim Gebrauchtwarenhandel</a:t>
            </a:r>
          </a:p>
          <a:p>
            <a:pPr algn="ctr"/>
            <a:r>
              <a:rPr lang="de-DE" sz="2400" b="1" dirty="0">
                <a:latin typeface="Verdana" panose="020B0604030504040204" pitchFamily="34" charset="0"/>
                <a:ea typeface="Verdana" panose="020B0604030504040204" pitchFamily="34" charset="0"/>
                <a:cs typeface="Verdana" panose="020B0604030504040204" pitchFamily="34" charset="0"/>
              </a:rPr>
              <a:t> ging es zu.“</a:t>
            </a:r>
          </a:p>
        </p:txBody>
      </p:sp>
      <p:sp>
        <p:nvSpPr>
          <p:cNvPr id="30" name="Textfeld 29">
            <a:extLst>
              <a:ext uri="{FF2B5EF4-FFF2-40B4-BE49-F238E27FC236}">
                <a16:creationId xmlns:a16="http://schemas.microsoft.com/office/drawing/2014/main" id="{9C236DA1-BF3B-1244-8BE8-0034CD364D76}"/>
              </a:ext>
            </a:extLst>
          </p:cNvPr>
          <p:cNvSpPr txBox="1"/>
          <p:nvPr/>
        </p:nvSpPr>
        <p:spPr>
          <a:xfrm rot="747757">
            <a:off x="22066968" y="6510490"/>
            <a:ext cx="4919937" cy="1200329"/>
          </a:xfrm>
          <a:prstGeom prst="rect">
            <a:avLst/>
          </a:prstGeom>
          <a:noFill/>
        </p:spPr>
        <p:txBody>
          <a:bodyPr wrap="none" rtlCol="0">
            <a:spAutoFit/>
          </a:bodyPr>
          <a:lstStyle/>
          <a:p>
            <a:pPr algn="ctr"/>
            <a:r>
              <a:rPr lang="de-DE" sz="2400" b="1" dirty="0">
                <a:latin typeface="Verdana" panose="020B0604030504040204" pitchFamily="34" charset="0"/>
                <a:ea typeface="Verdana" panose="020B0604030504040204" pitchFamily="34" charset="0"/>
                <a:cs typeface="Verdana" panose="020B0604030504040204" pitchFamily="34" charset="0"/>
              </a:rPr>
              <a:t>„Es gab zwei Möglichkeiten</a:t>
            </a:r>
          </a:p>
          <a:p>
            <a:pPr algn="ctr"/>
            <a:r>
              <a:rPr lang="de-DE" sz="2400" b="1" dirty="0">
                <a:latin typeface="Verdana" panose="020B0604030504040204" pitchFamily="34" charset="0"/>
                <a:ea typeface="Verdana" panose="020B0604030504040204" pitchFamily="34" charset="0"/>
                <a:cs typeface="Verdana" panose="020B0604030504040204" pitchFamily="34" charset="0"/>
              </a:rPr>
              <a:t> für mich – aufgeben oder </a:t>
            </a:r>
          </a:p>
          <a:p>
            <a:pPr algn="ctr"/>
            <a:r>
              <a:rPr lang="de-DE" sz="2400" b="1" dirty="0">
                <a:latin typeface="Verdana" panose="020B0604030504040204" pitchFamily="34" charset="0"/>
                <a:ea typeface="Verdana" panose="020B0604030504040204" pitchFamily="34" charset="0"/>
                <a:cs typeface="Verdana" panose="020B0604030504040204" pitchFamily="34" charset="0"/>
              </a:rPr>
              <a:t>kämpfen“</a:t>
            </a:r>
          </a:p>
        </p:txBody>
      </p:sp>
      <p:sp>
        <p:nvSpPr>
          <p:cNvPr id="31" name="Textfeld 30">
            <a:extLst>
              <a:ext uri="{FF2B5EF4-FFF2-40B4-BE49-F238E27FC236}">
                <a16:creationId xmlns:a16="http://schemas.microsoft.com/office/drawing/2014/main" id="{19A6CABC-112C-F74A-B3C1-9ABA244639E1}"/>
              </a:ext>
            </a:extLst>
          </p:cNvPr>
          <p:cNvSpPr txBox="1"/>
          <p:nvPr/>
        </p:nvSpPr>
        <p:spPr>
          <a:xfrm>
            <a:off x="522509" y="8462315"/>
            <a:ext cx="11615734" cy="584775"/>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de-DE" sz="3200" dirty="0">
                <a:latin typeface="Verdana" panose="020B0604030504040204" pitchFamily="34" charset="0"/>
                <a:ea typeface="Verdana" panose="020B0604030504040204" pitchFamily="34" charset="0"/>
                <a:cs typeface="Verdana" panose="020B0604030504040204" pitchFamily="34" charset="0"/>
              </a:rPr>
              <a:t>Theoretisches Fundament – Kollektives Gedächtnis</a:t>
            </a:r>
          </a:p>
        </p:txBody>
      </p:sp>
      <p:sp>
        <p:nvSpPr>
          <p:cNvPr id="32" name="Textfeld 31">
            <a:extLst>
              <a:ext uri="{FF2B5EF4-FFF2-40B4-BE49-F238E27FC236}">
                <a16:creationId xmlns:a16="http://schemas.microsoft.com/office/drawing/2014/main" id="{42576EC4-BEF7-644E-86AB-0A2DF7E035A0}"/>
              </a:ext>
            </a:extLst>
          </p:cNvPr>
          <p:cNvSpPr txBox="1"/>
          <p:nvPr/>
        </p:nvSpPr>
        <p:spPr>
          <a:xfrm>
            <a:off x="404843" y="18930595"/>
            <a:ext cx="11615734" cy="584775"/>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de-DE" sz="3200" dirty="0">
                <a:latin typeface="Verdana" panose="020B0604030504040204" pitchFamily="34" charset="0"/>
                <a:ea typeface="Verdana" panose="020B0604030504040204" pitchFamily="34" charset="0"/>
                <a:cs typeface="Verdana" panose="020B0604030504040204" pitchFamily="34" charset="0"/>
              </a:rPr>
              <a:t>Zwangsadoption - Definition &amp; rechtliche Grundlage</a:t>
            </a:r>
          </a:p>
        </p:txBody>
      </p:sp>
      <p:sp>
        <p:nvSpPr>
          <p:cNvPr id="34" name="Textfeld 33">
            <a:extLst>
              <a:ext uri="{FF2B5EF4-FFF2-40B4-BE49-F238E27FC236}">
                <a16:creationId xmlns:a16="http://schemas.microsoft.com/office/drawing/2014/main" id="{99D2B703-870C-8F4F-877E-C412117B5D04}"/>
              </a:ext>
            </a:extLst>
          </p:cNvPr>
          <p:cNvSpPr txBox="1"/>
          <p:nvPr/>
        </p:nvSpPr>
        <p:spPr>
          <a:xfrm>
            <a:off x="404843" y="20192495"/>
            <a:ext cx="11615734" cy="193899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just"/>
            <a:r>
              <a:rPr lang="de-DE" sz="2400" b="1" dirty="0">
                <a:latin typeface="Times New Roman" panose="02020603050405020304" pitchFamily="18" charset="0"/>
                <a:cs typeface="Times New Roman" panose="02020603050405020304" pitchFamily="18" charset="0"/>
              </a:rPr>
              <a:t>Definition</a:t>
            </a:r>
          </a:p>
          <a:p>
            <a:pPr algn="just"/>
            <a:r>
              <a:rPr lang="de-DE" sz="2400" dirty="0">
                <a:latin typeface="Times New Roman" panose="02020603050405020304" pitchFamily="18" charset="0"/>
                <a:cs typeface="Times New Roman" panose="02020603050405020304" pitchFamily="18" charset="0"/>
              </a:rPr>
              <a:t>Unter Zwangsadoption versteht man politisch motivierte Kindesentziehung als Mittel staat-</a:t>
            </a:r>
            <a:r>
              <a:rPr lang="de-DE" sz="2400" dirty="0" err="1">
                <a:latin typeface="Times New Roman" panose="02020603050405020304" pitchFamily="18" charset="0"/>
                <a:cs typeface="Times New Roman" panose="02020603050405020304" pitchFamily="18" charset="0"/>
              </a:rPr>
              <a:t>licher</a:t>
            </a:r>
            <a:r>
              <a:rPr lang="de-DE" sz="2400" dirty="0">
                <a:latin typeface="Times New Roman" panose="02020603050405020304" pitchFamily="18" charset="0"/>
                <a:cs typeface="Times New Roman" panose="02020603050405020304" pitchFamily="18" charset="0"/>
              </a:rPr>
              <a:t> Verfolgung. DDR- Bürger*innen, die sich dem Herrschaftsanspruch der SED wider-setzten, wurden dauerhaft von ihren Kindern getrennt. Sie sollten in „ordentlichen“ und regimekonformen Familien aufwachsen.</a:t>
            </a:r>
          </a:p>
        </p:txBody>
      </p:sp>
      <p:sp>
        <p:nvSpPr>
          <p:cNvPr id="35" name="Textfeld 34">
            <a:extLst>
              <a:ext uri="{FF2B5EF4-FFF2-40B4-BE49-F238E27FC236}">
                <a16:creationId xmlns:a16="http://schemas.microsoft.com/office/drawing/2014/main" id="{6EB0DE8A-343D-9440-BF25-143BCEA7C19F}"/>
              </a:ext>
            </a:extLst>
          </p:cNvPr>
          <p:cNvSpPr txBox="1"/>
          <p:nvPr/>
        </p:nvSpPr>
        <p:spPr>
          <a:xfrm>
            <a:off x="404843" y="22840391"/>
            <a:ext cx="11615734" cy="63709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just"/>
            <a:r>
              <a:rPr lang="de-DE" sz="2400" dirty="0">
                <a:latin typeface="Times New Roman" panose="02020603050405020304" pitchFamily="18" charset="0"/>
                <a:cs typeface="Times New Roman" panose="02020603050405020304" pitchFamily="18" charset="0"/>
              </a:rPr>
              <a:t>Rechtliche Grundlage:</a:t>
            </a:r>
          </a:p>
          <a:p>
            <a:pPr algn="just"/>
            <a:r>
              <a:rPr lang="de-DE" sz="3200" b="1" dirty="0">
                <a:latin typeface="Times New Roman" panose="02020603050405020304" pitchFamily="18" charset="0"/>
                <a:cs typeface="Times New Roman" panose="02020603050405020304" pitchFamily="18" charset="0"/>
              </a:rPr>
              <a:t>§</a:t>
            </a:r>
            <a:r>
              <a:rPr lang="de-DE" sz="2400" dirty="0">
                <a:latin typeface="Times New Roman" panose="02020603050405020304" pitchFamily="18" charset="0"/>
                <a:cs typeface="Times New Roman" panose="02020603050405020304" pitchFamily="18" charset="0"/>
              </a:rPr>
              <a:t>213 StGB DDR: Ungesetzlicher Grenzübertritt.</a:t>
            </a:r>
          </a:p>
          <a:p>
            <a:pPr algn="just"/>
            <a:r>
              <a:rPr lang="de-DE" sz="2400" dirty="0">
                <a:latin typeface="Times New Roman" panose="02020603050405020304" pitchFamily="18" charset="0"/>
                <a:cs typeface="Times New Roman" panose="02020603050405020304" pitchFamily="18" charset="0"/>
                <a:sym typeface="Wingdings" pitchFamily="2" charset="2"/>
              </a:rPr>
              <a:t>          (Versuch,) widerrechtlich das Gebiet der DDR zu verlassen, wurde mit    </a:t>
            </a:r>
          </a:p>
          <a:p>
            <a:pPr algn="just"/>
            <a:r>
              <a:rPr lang="de-DE" sz="2400" dirty="0">
                <a:latin typeface="Times New Roman" panose="02020603050405020304" pitchFamily="18" charset="0"/>
                <a:cs typeface="Times New Roman" panose="02020603050405020304" pitchFamily="18" charset="0"/>
                <a:sym typeface="Wingdings" pitchFamily="2" charset="2"/>
              </a:rPr>
              <a:t>              Freiheitsstrafen, Bußgeldern oder öffentlichen Tadeln bestraft. </a:t>
            </a:r>
            <a:endParaRPr lang="de-DE" sz="2400" dirty="0">
              <a:latin typeface="Times New Roman" panose="02020603050405020304" pitchFamily="18" charset="0"/>
              <a:cs typeface="Times New Roman" panose="02020603050405020304" pitchFamily="18" charset="0"/>
            </a:endParaRPr>
          </a:p>
          <a:p>
            <a:pPr algn="just"/>
            <a:r>
              <a:rPr lang="de-DE" sz="3200" b="1" dirty="0">
                <a:solidFill>
                  <a:schemeClr val="tx1"/>
                </a:solidFill>
                <a:latin typeface="Times New Roman" panose="02020603050405020304" pitchFamily="18" charset="0"/>
                <a:cs typeface="Times New Roman" panose="02020603050405020304" pitchFamily="18" charset="0"/>
              </a:rPr>
              <a:t>§</a:t>
            </a:r>
            <a:r>
              <a:rPr lang="de-DE" sz="2400" dirty="0">
                <a:latin typeface="Times New Roman" panose="02020603050405020304" pitchFamily="18" charset="0"/>
                <a:cs typeface="Times New Roman" panose="02020603050405020304" pitchFamily="18" charset="0"/>
              </a:rPr>
              <a:t>249 StGB DDR: Gefährdung der öffentlichen Ordnung durch asoziales Verhalten.</a:t>
            </a:r>
          </a:p>
          <a:p>
            <a:pPr algn="just"/>
            <a:r>
              <a:rPr lang="de-DE" sz="2400" dirty="0">
                <a:latin typeface="Times New Roman" panose="02020603050405020304" pitchFamily="18" charset="0"/>
                <a:cs typeface="Times New Roman" panose="02020603050405020304" pitchFamily="18" charset="0"/>
                <a:sym typeface="Wingdings" pitchFamily="2" charset="2"/>
              </a:rPr>
              <a:t>          Unter asozialem Verhalten wurde Arbeitsverweigerung trotz Arbeitsfähigkeit, </a:t>
            </a:r>
          </a:p>
          <a:p>
            <a:pPr algn="just"/>
            <a:r>
              <a:rPr lang="de-DE" sz="2400" dirty="0">
                <a:latin typeface="Times New Roman" panose="02020603050405020304" pitchFamily="18" charset="0"/>
                <a:cs typeface="Times New Roman" panose="02020603050405020304" pitchFamily="18" charset="0"/>
                <a:sym typeface="Wingdings" pitchFamily="2" charset="2"/>
              </a:rPr>
              <a:t>              Prostitution oder ähnlicher unterhaltsverschaffender Maßnahmen verstanden.           </a:t>
            </a:r>
          </a:p>
          <a:p>
            <a:pPr algn="just"/>
            <a:r>
              <a:rPr lang="de-DE" sz="2400" dirty="0">
                <a:latin typeface="Times New Roman" panose="02020603050405020304" pitchFamily="18" charset="0"/>
                <a:cs typeface="Times New Roman" panose="02020603050405020304" pitchFamily="18" charset="0"/>
                <a:sym typeface="Wingdings" pitchFamily="2" charset="2"/>
              </a:rPr>
              <a:t>              Dieses Vergehen wurde mit Verurteilungen auf Bewährung, Haftstrafen oder </a:t>
            </a:r>
          </a:p>
          <a:p>
            <a:pPr algn="just"/>
            <a:r>
              <a:rPr lang="de-DE" sz="2400" dirty="0">
                <a:latin typeface="Times New Roman" panose="02020603050405020304" pitchFamily="18" charset="0"/>
                <a:cs typeface="Times New Roman" panose="02020603050405020304" pitchFamily="18" charset="0"/>
                <a:sym typeface="Wingdings" pitchFamily="2" charset="2"/>
              </a:rPr>
              <a:t>              Arbeitsentziehung bestraft.</a:t>
            </a:r>
            <a:endParaRPr lang="de-DE" sz="2400" dirty="0">
              <a:latin typeface="Times New Roman" panose="02020603050405020304" pitchFamily="18" charset="0"/>
              <a:cs typeface="Times New Roman" panose="02020603050405020304" pitchFamily="18" charset="0"/>
            </a:endParaRPr>
          </a:p>
          <a:p>
            <a:pPr algn="just"/>
            <a:r>
              <a:rPr lang="de-DE" sz="3200" b="1" dirty="0">
                <a:latin typeface="Times New Roman" panose="02020603050405020304" pitchFamily="18" charset="0"/>
                <a:cs typeface="Times New Roman" panose="02020603050405020304" pitchFamily="18" charset="0"/>
              </a:rPr>
              <a:t>§</a:t>
            </a:r>
            <a:r>
              <a:rPr lang="de-DE" sz="2400" dirty="0">
                <a:latin typeface="Times New Roman" panose="02020603050405020304" pitchFamily="18" charset="0"/>
                <a:cs typeface="Times New Roman" panose="02020603050405020304" pitchFamily="18" charset="0"/>
              </a:rPr>
              <a:t>42(2) FGB DDR: Ziel der Erziehung der Kinder.</a:t>
            </a:r>
          </a:p>
          <a:p>
            <a:pPr algn="just"/>
            <a:r>
              <a:rPr lang="de-DE" sz="2400" dirty="0">
                <a:latin typeface="Times New Roman" panose="02020603050405020304" pitchFamily="18" charset="0"/>
                <a:cs typeface="Times New Roman" panose="02020603050405020304" pitchFamily="18" charset="0"/>
                <a:sym typeface="Wingdings" pitchFamily="2" charset="2"/>
              </a:rPr>
              <a:t>          </a:t>
            </a:r>
            <a:r>
              <a:rPr lang="de-DE" sz="2400" dirty="0">
                <a:latin typeface="Times New Roman" panose="02020603050405020304" pitchFamily="18" charset="0"/>
                <a:cs typeface="Times New Roman" panose="02020603050405020304" pitchFamily="18" charset="0"/>
              </a:rPr>
              <a:t>Kinder sollen zu sozialistischen Einstellungen, zur Einhaltung der Regeln des</a:t>
            </a:r>
            <a:br>
              <a:rPr lang="de-DE" sz="2400" dirty="0">
                <a:latin typeface="Times New Roman" panose="02020603050405020304" pitchFamily="18" charset="0"/>
                <a:cs typeface="Times New Roman" panose="02020603050405020304" pitchFamily="18" charset="0"/>
              </a:rPr>
            </a:br>
            <a:r>
              <a:rPr lang="de-DE" sz="2400" dirty="0">
                <a:latin typeface="Times New Roman" panose="02020603050405020304" pitchFamily="18" charset="0"/>
                <a:cs typeface="Times New Roman" panose="02020603050405020304" pitchFamily="18" charset="0"/>
              </a:rPr>
              <a:t>              sozialistischen Zusammenlebens, zur Solidarität und zum sozialen Patriotismus und</a:t>
            </a:r>
          </a:p>
          <a:p>
            <a:pPr algn="just"/>
            <a:r>
              <a:rPr lang="de-DE" sz="2400" dirty="0">
                <a:latin typeface="Times New Roman" panose="02020603050405020304" pitchFamily="18" charset="0"/>
                <a:cs typeface="Times New Roman" panose="02020603050405020304" pitchFamily="18" charset="0"/>
              </a:rPr>
              <a:t>              Internationalismus erzogen werden. </a:t>
            </a:r>
          </a:p>
          <a:p>
            <a:pPr algn="just"/>
            <a:endParaRPr lang="de-DE" sz="2400" dirty="0">
              <a:latin typeface="Times New Roman" panose="02020603050405020304" pitchFamily="18" charset="0"/>
              <a:cs typeface="Times New Roman" panose="02020603050405020304" pitchFamily="18" charset="0"/>
            </a:endParaRPr>
          </a:p>
          <a:p>
            <a:pPr algn="just"/>
            <a:r>
              <a:rPr lang="de-DE" sz="2400" dirty="0">
                <a:latin typeface="Times New Roman" panose="02020603050405020304" pitchFamily="18" charset="0"/>
                <a:cs typeface="Times New Roman" panose="02020603050405020304" pitchFamily="18" charset="0"/>
              </a:rPr>
              <a:t>Bei Missachtung dieser Gesetzte mussten die Bürger*innen mit Freiheitsentzug rechnen, woraufhin ihnen ihre Kinder entzogen werden konnten.</a:t>
            </a:r>
          </a:p>
        </p:txBody>
      </p:sp>
      <p:sp>
        <p:nvSpPr>
          <p:cNvPr id="36" name="Textfeld 35">
            <a:extLst>
              <a:ext uri="{FF2B5EF4-FFF2-40B4-BE49-F238E27FC236}">
                <a16:creationId xmlns:a16="http://schemas.microsoft.com/office/drawing/2014/main" id="{E9958ADC-F562-414E-BA0A-E92D549F15A4}"/>
              </a:ext>
            </a:extLst>
          </p:cNvPr>
          <p:cNvSpPr txBox="1"/>
          <p:nvPr/>
        </p:nvSpPr>
        <p:spPr>
          <a:xfrm>
            <a:off x="522509" y="9456819"/>
            <a:ext cx="11615734" cy="461665"/>
          </a:xfrm>
          <a:prstGeom prst="rect">
            <a:avLst/>
          </a:prstGeom>
          <a:noFill/>
        </p:spPr>
        <p:txBody>
          <a:bodyPr wrap="square" rtlCol="0">
            <a:spAutoFit/>
          </a:bodyPr>
          <a:lstStyle/>
          <a:p>
            <a:pPr algn="ctr"/>
            <a:r>
              <a:rPr lang="de-DE" sz="2400" dirty="0">
                <a:latin typeface="Verdana" panose="020B0604030504040204" pitchFamily="34" charset="0"/>
                <a:ea typeface="Verdana" panose="020B0604030504040204" pitchFamily="34" charset="0"/>
                <a:cs typeface="Verdana" panose="020B0604030504040204" pitchFamily="34" charset="0"/>
              </a:rPr>
              <a:t>Nationen „‘haben‘ kein Gedächtnis, sie ‚machen‘ sich eines“</a:t>
            </a:r>
          </a:p>
        </p:txBody>
      </p:sp>
      <p:sp>
        <p:nvSpPr>
          <p:cNvPr id="38" name="Oval 37">
            <a:extLst>
              <a:ext uri="{FF2B5EF4-FFF2-40B4-BE49-F238E27FC236}">
                <a16:creationId xmlns:a16="http://schemas.microsoft.com/office/drawing/2014/main" id="{1CFE360A-69F1-E84C-A6E0-5BA27264FCCC}"/>
              </a:ext>
            </a:extLst>
          </p:cNvPr>
          <p:cNvSpPr/>
          <p:nvPr/>
        </p:nvSpPr>
        <p:spPr>
          <a:xfrm>
            <a:off x="4509071" y="10261387"/>
            <a:ext cx="3642610" cy="1229194"/>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de-DE" sz="2400" b="1" dirty="0">
                <a:latin typeface="Times New Roman" panose="02020603050405020304" pitchFamily="18" charset="0"/>
                <a:cs typeface="Times New Roman" panose="02020603050405020304" pitchFamily="18" charset="0"/>
              </a:rPr>
              <a:t>Kollektives Gedächtnis</a:t>
            </a:r>
          </a:p>
        </p:txBody>
      </p:sp>
      <p:sp>
        <p:nvSpPr>
          <p:cNvPr id="39" name="Textfeld 38">
            <a:extLst>
              <a:ext uri="{FF2B5EF4-FFF2-40B4-BE49-F238E27FC236}">
                <a16:creationId xmlns:a16="http://schemas.microsoft.com/office/drawing/2014/main" id="{59109909-6189-A348-9B08-BDDCC6090B3F}"/>
              </a:ext>
            </a:extLst>
          </p:cNvPr>
          <p:cNvSpPr txBox="1"/>
          <p:nvPr/>
        </p:nvSpPr>
        <p:spPr>
          <a:xfrm>
            <a:off x="404843" y="15406363"/>
            <a:ext cx="5355772" cy="2677656"/>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de-DE" sz="2400" b="1" dirty="0">
                <a:latin typeface="Times New Roman" panose="02020603050405020304" pitchFamily="18" charset="0"/>
                <a:cs typeface="Times New Roman" panose="02020603050405020304" pitchFamily="18" charset="0"/>
              </a:rPr>
              <a:t>Kommunikatives Gedächtnis</a:t>
            </a:r>
          </a:p>
          <a:p>
            <a:pPr algn="just"/>
            <a:r>
              <a:rPr lang="de-DE" sz="2400" dirty="0">
                <a:latin typeface="Times New Roman" panose="02020603050405020304" pitchFamily="18" charset="0"/>
                <a:cs typeface="Times New Roman" panose="02020603050405020304" pitchFamily="18" charset="0"/>
              </a:rPr>
              <a:t>Das kommunikative Gedächtnis umfasst die alltagsnahe Kommunikation. Das </a:t>
            </a:r>
            <a:r>
              <a:rPr lang="de-DE" sz="2400" dirty="0" err="1">
                <a:latin typeface="Times New Roman" panose="02020603050405020304" pitchFamily="18" charset="0"/>
                <a:cs typeface="Times New Roman" panose="02020603050405020304" pitchFamily="18" charset="0"/>
              </a:rPr>
              <a:t>Ge-dächtnis</a:t>
            </a:r>
            <a:r>
              <a:rPr lang="de-DE" sz="2400" dirty="0">
                <a:latin typeface="Times New Roman" panose="02020603050405020304" pitchFamily="18" charset="0"/>
                <a:cs typeface="Times New Roman" panose="02020603050405020304" pitchFamily="18" charset="0"/>
              </a:rPr>
              <a:t> umfasst einen Zeithorizont von ca. 80-100 Jahren.</a:t>
            </a:r>
          </a:p>
          <a:p>
            <a:pPr algn="just"/>
            <a:endParaRPr lang="de-DE" sz="2400" dirty="0">
              <a:latin typeface="Times New Roman" panose="02020603050405020304" pitchFamily="18" charset="0"/>
              <a:cs typeface="Times New Roman" panose="02020603050405020304" pitchFamily="18" charset="0"/>
            </a:endParaRPr>
          </a:p>
          <a:p>
            <a:pPr algn="just"/>
            <a:endParaRPr lang="de-DE" sz="2400" dirty="0">
              <a:latin typeface="Times New Roman" panose="02020603050405020304" pitchFamily="18" charset="0"/>
              <a:cs typeface="Times New Roman" panose="02020603050405020304" pitchFamily="18" charset="0"/>
            </a:endParaRPr>
          </a:p>
        </p:txBody>
      </p:sp>
      <p:sp>
        <p:nvSpPr>
          <p:cNvPr id="40" name="Textfeld 39">
            <a:extLst>
              <a:ext uri="{FF2B5EF4-FFF2-40B4-BE49-F238E27FC236}">
                <a16:creationId xmlns:a16="http://schemas.microsoft.com/office/drawing/2014/main" id="{51E27CE6-3119-BA49-80F3-DDA65924B3AD}"/>
              </a:ext>
            </a:extLst>
          </p:cNvPr>
          <p:cNvSpPr txBox="1"/>
          <p:nvPr/>
        </p:nvSpPr>
        <p:spPr>
          <a:xfrm>
            <a:off x="6664805" y="15406363"/>
            <a:ext cx="5355772" cy="2677656"/>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de-DE" sz="2400" b="1" dirty="0">
                <a:latin typeface="Times New Roman" panose="02020603050405020304" pitchFamily="18" charset="0"/>
                <a:cs typeface="Times New Roman" panose="02020603050405020304" pitchFamily="18" charset="0"/>
              </a:rPr>
              <a:t>Kulturelles Gedächtnis</a:t>
            </a:r>
          </a:p>
          <a:p>
            <a:pPr algn="just"/>
            <a:r>
              <a:rPr lang="de-DE" sz="2400" dirty="0">
                <a:latin typeface="Times New Roman" panose="02020603050405020304" pitchFamily="18" charset="0"/>
                <a:cs typeface="Times New Roman" panose="02020603050405020304" pitchFamily="18" charset="0"/>
              </a:rPr>
              <a:t>Das kulturelle Gedächtnis umfasst alltags-ferne Erinnerungen. Diese werden durch schicksalhafte Ereignisse der Vergangen-</a:t>
            </a:r>
            <a:r>
              <a:rPr lang="de-DE" sz="2400" dirty="0" err="1">
                <a:latin typeface="Times New Roman" panose="02020603050405020304" pitchFamily="18" charset="0"/>
                <a:cs typeface="Times New Roman" panose="02020603050405020304" pitchFamily="18" charset="0"/>
              </a:rPr>
              <a:t>heit</a:t>
            </a:r>
            <a:r>
              <a:rPr lang="de-DE" sz="2400" dirty="0">
                <a:latin typeface="Times New Roman" panose="02020603050405020304" pitchFamily="18" charset="0"/>
                <a:cs typeface="Times New Roman" panose="02020603050405020304" pitchFamily="18" charset="0"/>
              </a:rPr>
              <a:t> durch kollektive und </a:t>
            </a:r>
            <a:r>
              <a:rPr lang="de-DE" sz="2400" dirty="0" err="1">
                <a:latin typeface="Times New Roman" panose="02020603050405020304" pitchFamily="18" charset="0"/>
                <a:cs typeface="Times New Roman" panose="02020603050405020304" pitchFamily="18" charset="0"/>
              </a:rPr>
              <a:t>institutionali-sierte</a:t>
            </a:r>
            <a:r>
              <a:rPr lang="de-DE" sz="2400" dirty="0">
                <a:latin typeface="Times New Roman" panose="02020603050405020304" pitchFamily="18" charset="0"/>
                <a:cs typeface="Times New Roman" panose="02020603050405020304" pitchFamily="18" charset="0"/>
              </a:rPr>
              <a:t> Formen der Kommunikation auf-recht erhalten.</a:t>
            </a:r>
          </a:p>
        </p:txBody>
      </p:sp>
      <p:sp>
        <p:nvSpPr>
          <p:cNvPr id="41" name="Pfeil nach oben 40">
            <a:extLst>
              <a:ext uri="{FF2B5EF4-FFF2-40B4-BE49-F238E27FC236}">
                <a16:creationId xmlns:a16="http://schemas.microsoft.com/office/drawing/2014/main" id="{C7238EDF-F9C0-584E-9682-A423926FD1D5}"/>
              </a:ext>
            </a:extLst>
          </p:cNvPr>
          <p:cNvSpPr/>
          <p:nvPr/>
        </p:nvSpPr>
        <p:spPr>
          <a:xfrm rot="20426023">
            <a:off x="7799302" y="13727358"/>
            <a:ext cx="300037" cy="1394085"/>
          </a:xfrm>
          <a:prstGeom prst="up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de-DE"/>
          </a:p>
        </p:txBody>
      </p:sp>
      <p:sp>
        <p:nvSpPr>
          <p:cNvPr id="43" name="Pfeil nach oben 42">
            <a:extLst>
              <a:ext uri="{FF2B5EF4-FFF2-40B4-BE49-F238E27FC236}">
                <a16:creationId xmlns:a16="http://schemas.microsoft.com/office/drawing/2014/main" id="{2E0C71D8-5BA7-214D-96C3-806794F7761C}"/>
              </a:ext>
            </a:extLst>
          </p:cNvPr>
          <p:cNvSpPr/>
          <p:nvPr/>
        </p:nvSpPr>
        <p:spPr>
          <a:xfrm rot="1346436">
            <a:off x="4359053" y="13719599"/>
            <a:ext cx="300037" cy="1394085"/>
          </a:xfrm>
          <a:prstGeom prst="up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de-DE"/>
          </a:p>
        </p:txBody>
      </p:sp>
      <p:sp>
        <p:nvSpPr>
          <p:cNvPr id="44" name="Pfeil nach rechts 43">
            <a:extLst>
              <a:ext uri="{FF2B5EF4-FFF2-40B4-BE49-F238E27FC236}">
                <a16:creationId xmlns:a16="http://schemas.microsoft.com/office/drawing/2014/main" id="{CEEB0A0F-D1D3-0245-BEB5-1604A94DAB32}"/>
              </a:ext>
            </a:extLst>
          </p:cNvPr>
          <p:cNvSpPr/>
          <p:nvPr/>
        </p:nvSpPr>
        <p:spPr>
          <a:xfrm>
            <a:off x="5815625" y="16549550"/>
            <a:ext cx="797682" cy="391282"/>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de-DE"/>
          </a:p>
        </p:txBody>
      </p:sp>
      <p:sp>
        <p:nvSpPr>
          <p:cNvPr id="45" name="Textfeld 44">
            <a:extLst>
              <a:ext uri="{FF2B5EF4-FFF2-40B4-BE49-F238E27FC236}">
                <a16:creationId xmlns:a16="http://schemas.microsoft.com/office/drawing/2014/main" id="{54217805-5644-EE4C-8035-07107D0F85B4}"/>
              </a:ext>
            </a:extLst>
          </p:cNvPr>
          <p:cNvSpPr txBox="1"/>
          <p:nvPr/>
        </p:nvSpPr>
        <p:spPr>
          <a:xfrm>
            <a:off x="10955190" y="30819952"/>
            <a:ext cx="27143491" cy="1043362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just"/>
            <a:r>
              <a:rPr lang="de-DE" sz="2400" dirty="0">
                <a:latin typeface="Times New Roman" panose="02020603050405020304" pitchFamily="18" charset="0"/>
                <a:cs typeface="Times New Roman" panose="02020603050405020304" pitchFamily="18" charset="0"/>
              </a:rPr>
              <a:t>Assmann, Aleida. „Kollektives Gedächtnis“, https://www.bpb.de/geschichte/zeitgeschichte/geschichte-und-erinnerung/39802/kollektives-gedaechtnis?p=all (letzter Zugriff 27.01.2020)</a:t>
            </a:r>
            <a:endParaRPr lang="de-DE" sz="1200" dirty="0">
              <a:latin typeface="Times New Roman" panose="02020603050405020304" pitchFamily="18" charset="0"/>
              <a:cs typeface="Times New Roman" panose="02020603050405020304" pitchFamily="18" charset="0"/>
            </a:endParaRPr>
          </a:p>
          <a:p>
            <a:pPr algn="just"/>
            <a:r>
              <a:rPr lang="de-DE" sz="1200" dirty="0">
                <a:solidFill>
                  <a:schemeClr val="tx1"/>
                </a:solidFill>
                <a:latin typeface="Times New Roman" panose="02020603050405020304" pitchFamily="18" charset="0"/>
                <a:cs typeface="Times New Roman" panose="02020603050405020304" pitchFamily="18" charset="0"/>
              </a:rPr>
              <a:t>   </a:t>
            </a:r>
          </a:p>
          <a:p>
            <a:pPr algn="just"/>
            <a:r>
              <a:rPr lang="de-DE" sz="2400" dirty="0" err="1">
                <a:solidFill>
                  <a:schemeClr val="tx1"/>
                </a:solidFill>
                <a:latin typeface="Times New Roman" panose="02020603050405020304" pitchFamily="18" charset="0"/>
                <a:cs typeface="Times New Roman" panose="02020603050405020304" pitchFamily="18" charset="0"/>
              </a:rPr>
              <a:t>Assmann,Aleida</a:t>
            </a:r>
            <a:r>
              <a:rPr lang="de-DE" sz="2400" dirty="0">
                <a:solidFill>
                  <a:schemeClr val="tx1"/>
                </a:solidFill>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rPr>
              <a:t>Soziales und kollektives </a:t>
            </a:r>
            <a:r>
              <a:rPr lang="de-DE" sz="2400" dirty="0" err="1">
                <a:latin typeface="Times New Roman" panose="02020603050405020304" pitchFamily="18" charset="0"/>
                <a:cs typeface="Times New Roman" panose="02020603050405020304" pitchFamily="18" charset="0"/>
              </a:rPr>
              <a:t>Gedächtnis</a:t>
            </a:r>
            <a:r>
              <a:rPr lang="de-DE" sz="2400" dirty="0">
                <a:latin typeface="Times New Roman" panose="02020603050405020304" pitchFamily="18" charset="0"/>
                <a:cs typeface="Times New Roman" panose="02020603050405020304" pitchFamily="18" charset="0"/>
              </a:rPr>
              <a:t>“,	 https://</a:t>
            </a:r>
            <a:r>
              <a:rPr lang="de-DE" sz="2400" dirty="0" err="1">
                <a:latin typeface="Times New Roman" panose="02020603050405020304" pitchFamily="18" charset="0"/>
                <a:cs typeface="Times New Roman" panose="02020603050405020304" pitchFamily="18" charset="0"/>
              </a:rPr>
              <a:t>www.google.com</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url?sa</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t&amp;rct</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j&amp;q</a:t>
            </a:r>
            <a:r>
              <a:rPr lang="de-DE" sz="2400" dirty="0">
                <a:latin typeface="Times New Roman" panose="02020603050405020304" pitchFamily="18" charset="0"/>
                <a:cs typeface="Times New Roman" panose="02020603050405020304" pitchFamily="18" charset="0"/>
              </a:rPr>
              <a:t>=&amp;</a:t>
            </a:r>
            <a:r>
              <a:rPr lang="de-DE" sz="2400" dirty="0" err="1">
                <a:latin typeface="Times New Roman" panose="02020603050405020304" pitchFamily="18" charset="0"/>
                <a:cs typeface="Times New Roman" panose="02020603050405020304" pitchFamily="18" charset="0"/>
              </a:rPr>
              <a:t>esrc</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s&amp;source</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web&amp;cd</a:t>
            </a:r>
            <a:r>
              <a:rPr lang="de-DE" sz="2400" dirty="0">
                <a:latin typeface="Times New Roman" panose="02020603050405020304" pitchFamily="18" charset="0"/>
                <a:cs typeface="Times New Roman" panose="02020603050405020304" pitchFamily="18" charset="0"/>
              </a:rPr>
              <a:t>=1&amp;cad=</a:t>
            </a:r>
            <a:r>
              <a:rPr lang="de-DE" sz="2400" dirty="0" err="1">
                <a:latin typeface="Times New Roman" panose="02020603050405020304" pitchFamily="18" charset="0"/>
                <a:cs typeface="Times New Roman" panose="02020603050405020304" pitchFamily="18" charset="0"/>
              </a:rPr>
              <a:t>rja&amp;uact</a:t>
            </a:r>
            <a:r>
              <a:rPr lang="de-DE" sz="2400" dirty="0">
                <a:latin typeface="Times New Roman" panose="02020603050405020304" pitchFamily="18" charset="0"/>
                <a:cs typeface="Times New Roman" panose="02020603050405020304" pitchFamily="18" charset="0"/>
              </a:rPr>
              <a:t>=8&amp;ved=2ahUKEwjortHC_KPnAhUB66QKHTQvA3IQFjAAegQIBBAB&amp;url=http%3A%2F%2Fwww.bpb.de%2Fsystem%2Ffiles%2Fpdf%2F0FW1JZ.pdf&amp;usg=AOvVaw3bsFizva_gXh7FcffBiMaA (letzter Zugriff 27.01.2020)</a:t>
            </a:r>
            <a:endParaRPr lang="de-DE" sz="1200" dirty="0">
              <a:latin typeface="Times New Roman" panose="02020603050405020304" pitchFamily="18" charset="0"/>
              <a:cs typeface="Times New Roman" panose="02020603050405020304" pitchFamily="18" charset="0"/>
            </a:endParaRPr>
          </a:p>
          <a:p>
            <a:pPr algn="just"/>
            <a:r>
              <a:rPr lang="de-DE" sz="1200" dirty="0">
                <a:latin typeface="Times New Roman" panose="02020603050405020304" pitchFamily="18" charset="0"/>
                <a:cs typeface="Times New Roman" panose="02020603050405020304" pitchFamily="18" charset="0"/>
              </a:rPr>
              <a:t>     </a:t>
            </a:r>
            <a:endParaRPr lang="de-DE" sz="2400" dirty="0">
              <a:latin typeface="Times New Roman" panose="02020603050405020304" pitchFamily="18" charset="0"/>
              <a:cs typeface="Times New Roman" panose="02020603050405020304" pitchFamily="18" charset="0"/>
            </a:endParaRPr>
          </a:p>
          <a:p>
            <a:pPr algn="just"/>
            <a:r>
              <a:rPr lang="de-DE" sz="2400" dirty="0">
                <a:latin typeface="Times New Roman" panose="02020603050405020304" pitchFamily="18" charset="0"/>
                <a:cs typeface="Times New Roman" panose="02020603050405020304" pitchFamily="18" charset="0"/>
              </a:rPr>
              <a:t>Assmann, Jan. </a:t>
            </a:r>
            <a:r>
              <a:rPr lang="de-DE" sz="2400" i="1" dirty="0">
                <a:latin typeface="Times New Roman" panose="02020603050405020304" pitchFamily="18" charset="0"/>
                <a:cs typeface="Times New Roman" panose="02020603050405020304" pitchFamily="18" charset="0"/>
              </a:rPr>
              <a:t>Kollektives Gedächtnis und kulturelle Identität.</a:t>
            </a:r>
            <a:r>
              <a:rPr lang="de-DE" sz="2400" dirty="0">
                <a:latin typeface="Times New Roman" panose="02020603050405020304" pitchFamily="18" charset="0"/>
                <a:cs typeface="Times New Roman" panose="02020603050405020304" pitchFamily="18" charset="0"/>
              </a:rPr>
              <a:t> in: Jan Assmann, Tonio Hölscher (Hrsg.), </a:t>
            </a:r>
            <a:r>
              <a:rPr lang="de-DE" sz="2400" i="1" dirty="0">
                <a:latin typeface="Times New Roman" panose="02020603050405020304" pitchFamily="18" charset="0"/>
                <a:cs typeface="Times New Roman" panose="02020603050405020304" pitchFamily="18" charset="0"/>
              </a:rPr>
              <a:t>Kultur und Gedächtnis.</a:t>
            </a:r>
            <a:r>
              <a:rPr lang="de-DE" sz="2400" dirty="0">
                <a:latin typeface="Times New Roman" panose="02020603050405020304" pitchFamily="18" charset="0"/>
                <a:cs typeface="Times New Roman" panose="02020603050405020304" pitchFamily="18" charset="0"/>
              </a:rPr>
              <a:t> Suhrkamp, Frankfurt a. M. 1988. S.9-19</a:t>
            </a:r>
            <a:endParaRPr lang="de-DE" sz="1200" dirty="0">
              <a:latin typeface="Times New Roman" panose="02020603050405020304" pitchFamily="18" charset="0"/>
              <a:cs typeface="Times New Roman" panose="02020603050405020304" pitchFamily="18" charset="0"/>
            </a:endParaRPr>
          </a:p>
          <a:p>
            <a:pPr algn="just"/>
            <a:r>
              <a:rPr lang="de-DE" sz="1200" dirty="0">
                <a:latin typeface="Times New Roman" panose="02020603050405020304" pitchFamily="18" charset="0"/>
                <a:cs typeface="Times New Roman" panose="02020603050405020304" pitchFamily="18" charset="0"/>
              </a:rPr>
              <a:t>  </a:t>
            </a:r>
            <a:endParaRPr lang="de-DE" sz="2400" dirty="0">
              <a:latin typeface="Times New Roman" panose="02020603050405020304" pitchFamily="18" charset="0"/>
              <a:cs typeface="Times New Roman" panose="02020603050405020304" pitchFamily="18" charset="0"/>
            </a:endParaRPr>
          </a:p>
          <a:p>
            <a:pPr algn="just"/>
            <a:r>
              <a:rPr lang="de-DE" sz="2400" dirty="0" err="1">
                <a:latin typeface="Times New Roman" panose="02020603050405020304" pitchFamily="18" charset="0"/>
                <a:cs typeface="Times New Roman" panose="02020603050405020304" pitchFamily="18" charset="0"/>
              </a:rPr>
              <a:t>Bartmuß</a:t>
            </a:r>
            <a:r>
              <a:rPr lang="de-DE" sz="2400" dirty="0">
                <a:latin typeface="Times New Roman" panose="02020603050405020304" pitchFamily="18" charset="0"/>
                <a:cs typeface="Times New Roman" panose="02020603050405020304" pitchFamily="18" charset="0"/>
              </a:rPr>
              <a:t>, Marie-Luise. „Zwangsadoptionen in der DDR. Die Anwendung familienrechtlicher Vorschriften bei Dissidenten in der DDR“, https://</a:t>
            </a:r>
            <a:r>
              <a:rPr lang="de-DE" sz="2400" dirty="0" err="1">
                <a:latin typeface="Times New Roman" panose="02020603050405020304" pitchFamily="18" charset="0"/>
                <a:cs typeface="Times New Roman" panose="02020603050405020304" pitchFamily="18" charset="0"/>
              </a:rPr>
              <a:t>www.bundesstiftung-aufarbeitung.de</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uploads</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pdf</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bartmuss.pdf</a:t>
            </a:r>
            <a:r>
              <a:rPr lang="de-DE" sz="2400" dirty="0">
                <a:latin typeface="Times New Roman" panose="02020603050405020304" pitchFamily="18" charset="0"/>
                <a:cs typeface="Times New Roman" panose="02020603050405020304" pitchFamily="18" charset="0"/>
              </a:rPr>
              <a:t> (letzter Zugriff 27.01.2020)</a:t>
            </a:r>
            <a:endParaRPr lang="de-DE" sz="1200" dirty="0">
              <a:latin typeface="Times New Roman" panose="02020603050405020304" pitchFamily="18" charset="0"/>
              <a:cs typeface="Times New Roman" panose="02020603050405020304" pitchFamily="18" charset="0"/>
            </a:endParaRPr>
          </a:p>
          <a:p>
            <a:pPr algn="just"/>
            <a:r>
              <a:rPr lang="de-DE" sz="1200" dirty="0">
                <a:latin typeface="Times New Roman" panose="02020603050405020304" pitchFamily="18" charset="0"/>
                <a:cs typeface="Times New Roman" panose="02020603050405020304" pitchFamily="18" charset="0"/>
              </a:rPr>
              <a:t> </a:t>
            </a:r>
            <a:endParaRPr lang="de-DE" sz="2400" dirty="0">
              <a:latin typeface="Times New Roman" panose="02020603050405020304" pitchFamily="18" charset="0"/>
              <a:cs typeface="Times New Roman" panose="02020603050405020304" pitchFamily="18" charset="0"/>
            </a:endParaRPr>
          </a:p>
          <a:p>
            <a:pPr algn="just"/>
            <a:r>
              <a:rPr lang="de-DE" sz="2400" dirty="0" err="1">
                <a:latin typeface="Times New Roman" panose="02020603050405020304" pitchFamily="18" charset="0"/>
                <a:cs typeface="Times New Roman" panose="02020603050405020304" pitchFamily="18" charset="0"/>
              </a:rPr>
              <a:t>Brinkhaus</a:t>
            </a:r>
            <a:r>
              <a:rPr lang="de-DE" sz="2400" dirty="0">
                <a:latin typeface="Times New Roman" panose="02020603050405020304" pitchFamily="18" charset="0"/>
                <a:cs typeface="Times New Roman" panose="02020603050405020304" pitchFamily="18" charset="0"/>
              </a:rPr>
              <a:t>, Ralph; </a:t>
            </a:r>
            <a:r>
              <a:rPr lang="de-DE" sz="2400" dirty="0" err="1">
                <a:latin typeface="Times New Roman" panose="02020603050405020304" pitchFamily="18" charset="0"/>
                <a:cs typeface="Times New Roman" panose="02020603050405020304" pitchFamily="18" charset="0"/>
              </a:rPr>
              <a:t>Dobrindt</a:t>
            </a:r>
            <a:r>
              <a:rPr lang="de-DE" sz="2400" dirty="0">
                <a:latin typeface="Times New Roman" panose="02020603050405020304" pitchFamily="18" charset="0"/>
                <a:cs typeface="Times New Roman" panose="02020603050405020304" pitchFamily="18" charset="0"/>
              </a:rPr>
              <a:t>, Alexander; Mützenich, Rolf und Fraktionen. http://dip21.bundestag.de/dip21/btd/19/110/1911091.pdf (letzter Zugriff 27.01.2020)</a:t>
            </a:r>
            <a:endParaRPr lang="de-DE" sz="1200" dirty="0">
              <a:latin typeface="Times New Roman" panose="02020603050405020304" pitchFamily="18" charset="0"/>
              <a:cs typeface="Times New Roman" panose="02020603050405020304" pitchFamily="18" charset="0"/>
            </a:endParaRPr>
          </a:p>
          <a:p>
            <a:pPr algn="just"/>
            <a:r>
              <a:rPr lang="de-DE" sz="1200" dirty="0">
                <a:latin typeface="Times New Roman" panose="02020603050405020304" pitchFamily="18" charset="0"/>
                <a:cs typeface="Times New Roman" panose="02020603050405020304" pitchFamily="18" charset="0"/>
              </a:rPr>
              <a:t> </a:t>
            </a:r>
            <a:endParaRPr lang="de-DE" sz="2400" dirty="0">
              <a:latin typeface="Times New Roman" panose="02020603050405020304" pitchFamily="18" charset="0"/>
              <a:cs typeface="Times New Roman" panose="02020603050405020304" pitchFamily="18" charset="0"/>
            </a:endParaRPr>
          </a:p>
          <a:p>
            <a:pPr algn="just"/>
            <a:r>
              <a:rPr lang="de-DE" sz="2400" dirty="0">
                <a:latin typeface="Times New Roman" panose="02020603050405020304" pitchFamily="18" charset="0"/>
                <a:cs typeface="Times New Roman" panose="02020603050405020304" pitchFamily="18" charset="0"/>
              </a:rPr>
              <a:t>Familiengesetzbuch. http://</a:t>
            </a:r>
            <a:r>
              <a:rPr lang="de-DE" sz="2400" dirty="0" err="1">
                <a:latin typeface="Times New Roman" panose="02020603050405020304" pitchFamily="18" charset="0"/>
                <a:cs typeface="Times New Roman" panose="02020603050405020304" pitchFamily="18" charset="0"/>
              </a:rPr>
              <a:t>www.verfassungen.de</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ddr</a:t>
            </a:r>
            <a:r>
              <a:rPr lang="de-DE" sz="2400" dirty="0">
                <a:latin typeface="Times New Roman" panose="02020603050405020304" pitchFamily="18" charset="0"/>
                <a:cs typeface="Times New Roman" panose="02020603050405020304" pitchFamily="18" charset="0"/>
              </a:rPr>
              <a:t>/familiengesetzbuch65.htm (letzter Zugriff 27.01.2020) </a:t>
            </a:r>
          </a:p>
          <a:p>
            <a:pPr algn="just"/>
            <a:r>
              <a:rPr lang="de-DE" sz="1200" dirty="0">
                <a:latin typeface="Times New Roman" panose="02020603050405020304" pitchFamily="18" charset="0"/>
                <a:cs typeface="Times New Roman" panose="02020603050405020304" pitchFamily="18" charset="0"/>
              </a:rPr>
              <a:t> </a:t>
            </a:r>
          </a:p>
          <a:p>
            <a:pPr algn="just"/>
            <a:r>
              <a:rPr lang="de-DE" sz="2400" dirty="0" err="1">
                <a:latin typeface="Times New Roman" panose="02020603050405020304" pitchFamily="18" charset="0"/>
                <a:cs typeface="Times New Roman" panose="02020603050405020304" pitchFamily="18" charset="0"/>
              </a:rPr>
              <a:t>Fannrich</a:t>
            </a:r>
            <a:r>
              <a:rPr lang="de-DE" sz="2400" dirty="0">
                <a:latin typeface="Times New Roman" panose="02020603050405020304" pitchFamily="18" charset="0"/>
                <a:cs typeface="Times New Roman" panose="02020603050405020304" pitchFamily="18" charset="0"/>
              </a:rPr>
              <a:t>, Isabel. „Schwierige Aufarbeitung von DDR-Zwangsadoptionen“, https://</a:t>
            </a:r>
            <a:r>
              <a:rPr lang="de-DE" sz="2400" dirty="0" err="1">
                <a:latin typeface="Times New Roman" panose="02020603050405020304" pitchFamily="18" charset="0"/>
                <a:cs typeface="Times New Roman" panose="02020603050405020304" pitchFamily="18" charset="0"/>
              </a:rPr>
              <a:t>www.deutschlandfunk.de</a:t>
            </a:r>
            <a:r>
              <a:rPr lang="de-DE" sz="2400" dirty="0">
                <a:latin typeface="Times New Roman" panose="02020603050405020304" pitchFamily="18" charset="0"/>
                <a:cs typeface="Times New Roman" panose="02020603050405020304" pitchFamily="18" charset="0"/>
              </a:rPr>
              <a:t>/opfer-schwierige-aufarbeitung-von-ddr-zwangsadoptionen.1148.de.html?dram:article_id=336673 </a:t>
            </a:r>
          </a:p>
          <a:p>
            <a:pPr algn="just"/>
            <a:r>
              <a:rPr lang="de-DE" sz="1200" dirty="0">
                <a:latin typeface="Times New Roman" panose="02020603050405020304" pitchFamily="18" charset="0"/>
                <a:cs typeface="Times New Roman" panose="02020603050405020304" pitchFamily="18" charset="0"/>
              </a:rPr>
              <a:t> </a:t>
            </a:r>
          </a:p>
          <a:p>
            <a:pPr algn="just"/>
            <a:r>
              <a:rPr lang="de-DE" sz="2400" dirty="0" err="1">
                <a:latin typeface="Times New Roman" panose="02020603050405020304" pitchFamily="18" charset="0"/>
                <a:cs typeface="Times New Roman" panose="02020603050405020304" pitchFamily="18" charset="0"/>
              </a:rPr>
              <a:t>Hussendörfer</a:t>
            </a:r>
            <a:r>
              <a:rPr lang="de-DE" sz="2400" dirty="0">
                <a:latin typeface="Times New Roman" panose="02020603050405020304" pitchFamily="18" charset="0"/>
                <a:cs typeface="Times New Roman" panose="02020603050405020304" pitchFamily="18" charset="0"/>
              </a:rPr>
              <a:t>, </a:t>
            </a:r>
            <a:r>
              <a:rPr lang="de-DE" sz="2400" dirty="0">
                <a:solidFill>
                  <a:schemeClr val="tx1"/>
                </a:solidFill>
                <a:latin typeface="Times New Roman" panose="02020603050405020304" pitchFamily="18" charset="0"/>
                <a:cs typeface="Times New Roman" panose="02020603050405020304" pitchFamily="18" charset="0"/>
              </a:rPr>
              <a:t>Elisabeth. „ Zwangsadoption in der DDR: Nach 20 Jahren trifft Katrin die Mutter wieder“, </a:t>
            </a:r>
            <a:r>
              <a:rPr lang="de-DE" sz="2400" dirty="0">
                <a:latin typeface="Times New Roman" panose="02020603050405020304" pitchFamily="18" charset="0"/>
                <a:cs typeface="Times New Roman" panose="02020603050405020304" pitchFamily="18" charset="0"/>
              </a:rPr>
              <a:t>https://</a:t>
            </a:r>
            <a:r>
              <a:rPr lang="de-DE" sz="2400" dirty="0" err="1">
                <a:latin typeface="Times New Roman" panose="02020603050405020304" pitchFamily="18" charset="0"/>
                <a:cs typeface="Times New Roman" panose="02020603050405020304" pitchFamily="18" charset="0"/>
              </a:rPr>
              <a:t>www.focus.de</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familie</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kind</a:t>
            </a:r>
            <a:r>
              <a:rPr lang="de-DE" sz="2400" dirty="0">
                <a:latin typeface="Times New Roman" panose="02020603050405020304" pitchFamily="18" charset="0"/>
                <a:cs typeface="Times New Roman" panose="02020603050405020304" pitchFamily="18" charset="0"/>
              </a:rPr>
              <a:t>/zwangsadoption-zwangsadoption_id_10133197.html (letzter Zugriff 27.01.2020)</a:t>
            </a:r>
          </a:p>
          <a:p>
            <a:pPr algn="just"/>
            <a:r>
              <a:rPr lang="de-DE" sz="1200" dirty="0">
                <a:latin typeface="Times New Roman" panose="02020603050405020304" pitchFamily="18" charset="0"/>
                <a:cs typeface="Times New Roman" panose="02020603050405020304" pitchFamily="18" charset="0"/>
              </a:rPr>
              <a:t> </a:t>
            </a:r>
          </a:p>
          <a:p>
            <a:pPr algn="just"/>
            <a:r>
              <a:rPr lang="de-DE" sz="2400" dirty="0">
                <a:latin typeface="Times New Roman" panose="02020603050405020304" pitchFamily="18" charset="0"/>
                <a:cs typeface="Times New Roman" panose="02020603050405020304" pitchFamily="18" charset="0"/>
              </a:rPr>
              <a:t>Seibt, Gustav. „ARD-Doku `Der Sturz. Honeckers Ende´“, https://</a:t>
            </a:r>
            <a:r>
              <a:rPr lang="de-DE" sz="2400" dirty="0" err="1">
                <a:latin typeface="Times New Roman" panose="02020603050405020304" pitchFamily="18" charset="0"/>
                <a:cs typeface="Times New Roman" panose="02020603050405020304" pitchFamily="18" charset="0"/>
              </a:rPr>
              <a:t>www.sueddeutsche.de</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medien</a:t>
            </a:r>
            <a:r>
              <a:rPr lang="de-DE" sz="2400" dirty="0">
                <a:latin typeface="Times New Roman" panose="02020603050405020304" pitchFamily="18" charset="0"/>
                <a:cs typeface="Times New Roman" panose="02020603050405020304" pitchFamily="18" charset="0"/>
              </a:rPr>
              <a:t>/ard-doku-der-sturz-honeckers-ende-immer-stabil-metallisch-1.1323928 (letzter Zugriff 27.01.2020)</a:t>
            </a:r>
          </a:p>
          <a:p>
            <a:pPr algn="just"/>
            <a:r>
              <a:rPr lang="de-DE" sz="1200" dirty="0">
                <a:latin typeface="Times New Roman" panose="02020603050405020304" pitchFamily="18" charset="0"/>
                <a:cs typeface="Times New Roman" panose="02020603050405020304" pitchFamily="18" charset="0"/>
              </a:rPr>
              <a:t> </a:t>
            </a:r>
          </a:p>
          <a:p>
            <a:pPr algn="just"/>
            <a:r>
              <a:rPr lang="de-DE" sz="2400" dirty="0">
                <a:latin typeface="Times New Roman" panose="02020603050405020304" pitchFamily="18" charset="0"/>
                <a:cs typeface="Times New Roman" panose="02020603050405020304" pitchFamily="18" charset="0"/>
              </a:rPr>
              <a:t>Strafgesetzbuch. http://</a:t>
            </a:r>
            <a:r>
              <a:rPr lang="de-DE" sz="2400" dirty="0" err="1">
                <a:latin typeface="Times New Roman" panose="02020603050405020304" pitchFamily="18" charset="0"/>
                <a:cs typeface="Times New Roman" panose="02020603050405020304" pitchFamily="18" charset="0"/>
              </a:rPr>
              <a:t>www.verfassungen.de</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ddr</a:t>
            </a:r>
            <a:r>
              <a:rPr lang="de-DE" sz="2400" dirty="0">
                <a:latin typeface="Times New Roman" panose="02020603050405020304" pitchFamily="18" charset="0"/>
                <a:cs typeface="Times New Roman" panose="02020603050405020304" pitchFamily="18" charset="0"/>
              </a:rPr>
              <a:t>/strafgesetzbuch68.htm (letzter Zugriff 27.01.2020)</a:t>
            </a:r>
          </a:p>
          <a:p>
            <a:pPr algn="just"/>
            <a:r>
              <a:rPr lang="de-DE" sz="1200" dirty="0">
                <a:latin typeface="Times New Roman" panose="02020603050405020304" pitchFamily="18" charset="0"/>
                <a:cs typeface="Times New Roman" panose="02020603050405020304" pitchFamily="18" charset="0"/>
              </a:rPr>
              <a:t> </a:t>
            </a:r>
          </a:p>
          <a:p>
            <a:pPr algn="just"/>
            <a:r>
              <a:rPr lang="de-DE" sz="2400" dirty="0">
                <a:latin typeface="Times New Roman" panose="02020603050405020304" pitchFamily="18" charset="0"/>
                <a:cs typeface="Times New Roman" panose="02020603050405020304" pitchFamily="18" charset="0"/>
              </a:rPr>
              <a:t>Unbekannt. „DDR-Zwangsadoptionen aufklären – Familien endlich wieder zusammenführen“, https://</a:t>
            </a:r>
            <a:r>
              <a:rPr lang="de-DE" sz="2400" dirty="0" err="1">
                <a:latin typeface="Times New Roman" panose="02020603050405020304" pitchFamily="18" charset="0"/>
                <a:cs typeface="Times New Roman" panose="02020603050405020304" pitchFamily="18" charset="0"/>
              </a:rPr>
              <a:t>www.medienservice.sachsen.de</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medien</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news</a:t>
            </a:r>
            <a:r>
              <a:rPr lang="de-DE" sz="2400" dirty="0">
                <a:latin typeface="Times New Roman" panose="02020603050405020304" pitchFamily="18" charset="0"/>
                <a:cs typeface="Times New Roman" panose="02020603050405020304" pitchFamily="18" charset="0"/>
              </a:rPr>
              <a:t>/225971 (letzter Zugriff 27.01.2020)</a:t>
            </a:r>
          </a:p>
          <a:p>
            <a:pPr algn="just"/>
            <a:r>
              <a:rPr lang="de-DE" sz="1200" dirty="0">
                <a:latin typeface="Times New Roman" panose="02020603050405020304" pitchFamily="18" charset="0"/>
                <a:cs typeface="Times New Roman" panose="02020603050405020304" pitchFamily="18" charset="0"/>
              </a:rPr>
              <a:t> </a:t>
            </a:r>
          </a:p>
          <a:p>
            <a:pPr algn="just"/>
            <a:r>
              <a:rPr lang="de-DE" sz="2400" dirty="0">
                <a:latin typeface="Times New Roman" panose="02020603050405020304" pitchFamily="18" charset="0"/>
                <a:cs typeface="Times New Roman" panose="02020603050405020304" pitchFamily="18" charset="0"/>
              </a:rPr>
              <a:t>Unbekannt. „DDR-Zwangsadoptionen beschäftigt den Bundestag“, https://</a:t>
            </a:r>
            <a:r>
              <a:rPr lang="de-DE" sz="2400" dirty="0" err="1">
                <a:latin typeface="Times New Roman" panose="02020603050405020304" pitchFamily="18" charset="0"/>
                <a:cs typeface="Times New Roman" panose="02020603050405020304" pitchFamily="18" charset="0"/>
              </a:rPr>
              <a:t>www.zeit.de</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gesellschaft</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zeitgeschehen</a:t>
            </a:r>
            <a:r>
              <a:rPr lang="de-DE" sz="2400" dirty="0">
                <a:latin typeface="Times New Roman" panose="02020603050405020304" pitchFamily="18" charset="0"/>
                <a:cs typeface="Times New Roman" panose="02020603050405020304" pitchFamily="18" charset="0"/>
              </a:rPr>
              <a:t>/2018-04/</a:t>
            </a:r>
            <a:r>
              <a:rPr lang="de-DE" sz="2400" dirty="0" err="1">
                <a:latin typeface="Times New Roman" panose="02020603050405020304" pitchFamily="18" charset="0"/>
                <a:cs typeface="Times New Roman" panose="02020603050405020304" pitchFamily="18" charset="0"/>
              </a:rPr>
              <a:t>adoptionen</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ddr</a:t>
            </a:r>
            <a:r>
              <a:rPr lang="de-DE" sz="2400" dirty="0">
                <a:latin typeface="Times New Roman" panose="02020603050405020304" pitchFamily="18" charset="0"/>
                <a:cs typeface="Times New Roman" panose="02020603050405020304" pitchFamily="18" charset="0"/>
              </a:rPr>
              <a:t>-kinder-bundestag-petition-aufarbeitung</a:t>
            </a:r>
          </a:p>
          <a:p>
            <a:pPr algn="just"/>
            <a:r>
              <a:rPr lang="de-DE" sz="2400" dirty="0">
                <a:latin typeface="Times New Roman" panose="02020603050405020304" pitchFamily="18" charset="0"/>
                <a:cs typeface="Times New Roman" panose="02020603050405020304" pitchFamily="18" charset="0"/>
              </a:rPr>
              <a:t>https://www.deutschlandfunk.de/opfer-schwierige-aufarbeitung-von-ddr-zwangsadoptionen.1148.de.html?dram:article_id=336673 (letzter Zugriff 27.01.2020)</a:t>
            </a:r>
          </a:p>
          <a:p>
            <a:pPr algn="just"/>
            <a:r>
              <a:rPr lang="de-DE" sz="1200" dirty="0">
                <a:latin typeface="Times New Roman" panose="02020603050405020304" pitchFamily="18" charset="0"/>
                <a:cs typeface="Times New Roman" panose="02020603050405020304" pitchFamily="18" charset="0"/>
              </a:rPr>
              <a:t> </a:t>
            </a:r>
          </a:p>
          <a:p>
            <a:pPr algn="just"/>
            <a:r>
              <a:rPr lang="de-DE" sz="2400" dirty="0">
                <a:latin typeface="Times New Roman" panose="02020603050405020304" pitchFamily="18" charset="0"/>
                <a:cs typeface="Times New Roman" panose="02020603050405020304" pitchFamily="18" charset="0"/>
              </a:rPr>
              <a:t>Unbekannt. “DDR Zwangsadoption: Mutter lernt totgeglaubte Tochter nach 36 Jahren kennen“, https://</a:t>
            </a:r>
            <a:r>
              <a:rPr lang="de-DE" sz="2400" dirty="0" err="1">
                <a:latin typeface="Times New Roman" panose="02020603050405020304" pitchFamily="18" charset="0"/>
                <a:cs typeface="Times New Roman" panose="02020603050405020304" pitchFamily="18" charset="0"/>
              </a:rPr>
              <a:t>www.focus.de</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panorama</a:t>
            </a:r>
            <a:r>
              <a:rPr lang="de-DE" sz="2400" dirty="0">
                <a:latin typeface="Times New Roman" panose="02020603050405020304" pitchFamily="18" charset="0"/>
                <a:cs typeface="Times New Roman" panose="02020603050405020304" pitchFamily="18" charset="0"/>
              </a:rPr>
              <a:t>/</a:t>
            </a:r>
            <a:r>
              <a:rPr lang="de-DE" sz="2400" dirty="0" err="1">
                <a:latin typeface="Times New Roman" panose="02020603050405020304" pitchFamily="18" charset="0"/>
                <a:cs typeface="Times New Roman" panose="02020603050405020304" pitchFamily="18" charset="0"/>
              </a:rPr>
              <a:t>welt</a:t>
            </a:r>
            <a:r>
              <a:rPr lang="de-DE" sz="2400" dirty="0">
                <a:latin typeface="Times New Roman" panose="02020603050405020304" pitchFamily="18" charset="0"/>
                <a:cs typeface="Times New Roman" panose="02020603050405020304" pitchFamily="18" charset="0"/>
              </a:rPr>
              <a:t>/kindesentziehung-in-der-ddr-totgeglaubte-tochter-lernt-mutter-nach-36-jahren-kennen_id_8734566.html (letzter Zugriff 27.01.2020)</a:t>
            </a:r>
          </a:p>
          <a:p>
            <a:pPr algn="just"/>
            <a:r>
              <a:rPr lang="de-DE" sz="1200" dirty="0">
                <a:latin typeface="Times New Roman" panose="02020603050405020304" pitchFamily="18" charset="0"/>
                <a:cs typeface="Times New Roman" panose="02020603050405020304" pitchFamily="18" charset="0"/>
              </a:rPr>
              <a:t> </a:t>
            </a:r>
          </a:p>
          <a:p>
            <a:pPr algn="just"/>
            <a:r>
              <a:rPr lang="de-DE" sz="2400" dirty="0">
                <a:latin typeface="Times New Roman" panose="02020603050405020304" pitchFamily="18" charset="0"/>
                <a:cs typeface="Times New Roman" panose="02020603050405020304" pitchFamily="18" charset="0"/>
              </a:rPr>
              <a:t>Unbekannt. „Demo für Rehabilitation von Zwangsadoptionsopfern am 14.5. in Berlin“, http://</a:t>
            </a:r>
            <a:r>
              <a:rPr lang="de-DE" sz="2400" dirty="0" err="1">
                <a:latin typeface="Times New Roman" panose="02020603050405020304" pitchFamily="18" charset="0"/>
                <a:cs typeface="Times New Roman" panose="02020603050405020304" pitchFamily="18" charset="0"/>
              </a:rPr>
              <a:t>www.uokg.de</a:t>
            </a:r>
            <a:r>
              <a:rPr lang="de-DE" sz="2400" dirty="0">
                <a:latin typeface="Times New Roman" panose="02020603050405020304" pitchFamily="18" charset="0"/>
                <a:cs typeface="Times New Roman" panose="02020603050405020304" pitchFamily="18" charset="0"/>
              </a:rPr>
              <a:t>/2016/05/demo-fuer-rehabilitation-von-zwangsadoptionsopfern-am-14-5-in-berlin/ (letzter Zugriff 27.01.2020)</a:t>
            </a:r>
          </a:p>
          <a:p>
            <a:pPr algn="just"/>
            <a:endParaRPr lang="de-DE" sz="1200" dirty="0">
              <a:latin typeface="Times New Roman" panose="02020603050405020304" pitchFamily="18" charset="0"/>
              <a:cs typeface="Times New Roman" panose="02020603050405020304" pitchFamily="18" charset="0"/>
            </a:endParaRPr>
          </a:p>
          <a:p>
            <a:pPr algn="just"/>
            <a:r>
              <a:rPr lang="de-DE" sz="2400" dirty="0">
                <a:latin typeface="Times New Roman" panose="02020603050405020304" pitchFamily="18" charset="0"/>
                <a:cs typeface="Times New Roman" panose="02020603050405020304" pitchFamily="18" charset="0"/>
              </a:rPr>
              <a:t>Warnecke, Marie-Luise. 2009. </a:t>
            </a:r>
            <a:r>
              <a:rPr lang="de-DE" sz="2400" i="1" dirty="0">
                <a:latin typeface="Times New Roman" panose="02020603050405020304" pitchFamily="18" charset="0"/>
                <a:cs typeface="Times New Roman" panose="02020603050405020304" pitchFamily="18" charset="0"/>
              </a:rPr>
              <a:t>Zwangsadoptionen in der DDR</a:t>
            </a:r>
            <a:r>
              <a:rPr lang="de-DE" sz="2400" dirty="0">
                <a:latin typeface="Times New Roman" panose="02020603050405020304" pitchFamily="18" charset="0"/>
                <a:cs typeface="Times New Roman" panose="02020603050405020304" pitchFamily="18" charset="0"/>
              </a:rPr>
              <a:t>. Berlin: Berliner Wissenschafts-Verlag</a:t>
            </a:r>
          </a:p>
        </p:txBody>
      </p:sp>
      <p:sp>
        <p:nvSpPr>
          <p:cNvPr id="46" name="Textfeld 45">
            <a:extLst>
              <a:ext uri="{FF2B5EF4-FFF2-40B4-BE49-F238E27FC236}">
                <a16:creationId xmlns:a16="http://schemas.microsoft.com/office/drawing/2014/main" id="{AEF9D754-229A-844C-849F-51D1EF77671F}"/>
              </a:ext>
            </a:extLst>
          </p:cNvPr>
          <p:cNvSpPr txBox="1"/>
          <p:nvPr/>
        </p:nvSpPr>
        <p:spPr>
          <a:xfrm>
            <a:off x="30654240" y="4899431"/>
            <a:ext cx="11615734" cy="584775"/>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de-DE" sz="3200" dirty="0">
                <a:latin typeface="Verdana" panose="020B0604030504040204" pitchFamily="34" charset="0"/>
                <a:ea typeface="Verdana" panose="020B0604030504040204" pitchFamily="34" charset="0"/>
                <a:cs typeface="Verdana" panose="020B0604030504040204" pitchFamily="34" charset="0"/>
              </a:rPr>
              <a:t>Schlussfolgerungen</a:t>
            </a:r>
          </a:p>
        </p:txBody>
      </p:sp>
      <p:sp>
        <p:nvSpPr>
          <p:cNvPr id="48" name="Textfeld 47">
            <a:extLst>
              <a:ext uri="{FF2B5EF4-FFF2-40B4-BE49-F238E27FC236}">
                <a16:creationId xmlns:a16="http://schemas.microsoft.com/office/drawing/2014/main" id="{F8AF9AEC-6E80-304E-A418-AF9838D950A3}"/>
              </a:ext>
            </a:extLst>
          </p:cNvPr>
          <p:cNvSpPr txBox="1"/>
          <p:nvPr/>
        </p:nvSpPr>
        <p:spPr>
          <a:xfrm>
            <a:off x="522509" y="5996714"/>
            <a:ext cx="11615734" cy="193899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just"/>
            <a:r>
              <a:rPr lang="de-DE" sz="2400" dirty="0">
                <a:latin typeface="Times New Roman" panose="02020603050405020304" pitchFamily="18" charset="0"/>
                <a:cs typeface="Times New Roman" panose="02020603050405020304" pitchFamily="18" charset="0"/>
              </a:rPr>
              <a:t>Auf diesem Poster soll erarbeitet werden, inwieweit die Aufarbeitung des politischen Vorgehens bei Zwangsadoptionen in der DDR angemessen stattgefunden hat. Weiter wird der Frage nachgegangen, was für individuelle Folgen sich aus den Zwangsadoptionen der DDR ergeben und in welchem Umfang die Thematik in dem heutigen kollektiven Gedächtnis verankert ist. Als Methode wird sich der Textanalyse bedient.</a:t>
            </a:r>
          </a:p>
        </p:txBody>
      </p:sp>
      <p:sp>
        <p:nvSpPr>
          <p:cNvPr id="3" name="Textfeld 2">
            <a:extLst>
              <a:ext uri="{FF2B5EF4-FFF2-40B4-BE49-F238E27FC236}">
                <a16:creationId xmlns:a16="http://schemas.microsoft.com/office/drawing/2014/main" id="{D879778C-9659-4E4E-80F9-CB407AFB6077}"/>
              </a:ext>
            </a:extLst>
          </p:cNvPr>
          <p:cNvSpPr txBox="1"/>
          <p:nvPr/>
        </p:nvSpPr>
        <p:spPr>
          <a:xfrm flipH="1">
            <a:off x="408356" y="11873362"/>
            <a:ext cx="11615734" cy="156966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de-DE" sz="2400" dirty="0">
                <a:latin typeface="Times New Roman" panose="02020603050405020304" pitchFamily="18" charset="0"/>
                <a:cs typeface="Times New Roman" panose="02020603050405020304" pitchFamily="18" charset="0"/>
              </a:rPr>
              <a:t>Das kollektive Gedächtnis umfasst laut Assmann Erinnerungen und Erzählungen über die Vergangenheit, die eine soziale Gruppe teilt. Es wird durch deuten, kommunizieren und praktizieren eines Geschehens erreicht, sodass es gegenwärtig bleibt. Es bleibt aufrecht erhalten, solange es relevant für das Selbstbild und die Identität  der Gruppe ist. </a:t>
            </a:r>
          </a:p>
        </p:txBody>
      </p:sp>
      <p:sp>
        <p:nvSpPr>
          <p:cNvPr id="7" name="Textfeld 6">
            <a:extLst>
              <a:ext uri="{FF2B5EF4-FFF2-40B4-BE49-F238E27FC236}">
                <a16:creationId xmlns:a16="http://schemas.microsoft.com/office/drawing/2014/main" id="{4A51CE61-AE2F-DE44-B062-CA85FF4B98DC}"/>
              </a:ext>
            </a:extLst>
          </p:cNvPr>
          <p:cNvSpPr txBox="1"/>
          <p:nvPr/>
        </p:nvSpPr>
        <p:spPr>
          <a:xfrm>
            <a:off x="30654240" y="7935706"/>
            <a:ext cx="11615734" cy="4524315"/>
          </a:xfrm>
          <a:prstGeom prst="rect">
            <a:avLst/>
          </a:prstGeom>
          <a:noFill/>
        </p:spPr>
        <p:style>
          <a:lnRef idx="2">
            <a:schemeClr val="accent6"/>
          </a:lnRef>
          <a:fillRef idx="1">
            <a:schemeClr val="lt1"/>
          </a:fillRef>
          <a:effectRef idx="0">
            <a:schemeClr val="accent6"/>
          </a:effectRef>
          <a:fontRef idx="minor">
            <a:schemeClr val="dk1"/>
          </a:fontRef>
        </p:style>
        <p:txBody>
          <a:bodyPr wrap="square" rtlCol="0">
            <a:spAutoFit/>
          </a:bodyPr>
          <a:lstStyle/>
          <a:p>
            <a:pPr algn="just"/>
            <a:r>
              <a:rPr lang="de-DE" sz="2400" b="1" dirty="0">
                <a:latin typeface="Times New Roman" panose="02020603050405020304" pitchFamily="18" charset="0"/>
                <a:cs typeface="Times New Roman" panose="02020603050405020304" pitchFamily="18" charset="0"/>
              </a:rPr>
              <a:t>Folgen von Zwangsadoptionen </a:t>
            </a:r>
          </a:p>
          <a:p>
            <a:pPr algn="just"/>
            <a:endParaRPr lang="de-DE" sz="2400" b="1" dirty="0">
              <a:latin typeface="Times New Roman" panose="02020603050405020304" pitchFamily="18" charset="0"/>
              <a:cs typeface="Times New Roman" panose="02020603050405020304" pitchFamily="18" charset="0"/>
            </a:endParaRPr>
          </a:p>
          <a:p>
            <a:pPr algn="just"/>
            <a:r>
              <a:rPr lang="de-DE" sz="2400" dirty="0">
                <a:latin typeface="Times New Roman" panose="02020603050405020304" pitchFamily="18" charset="0"/>
                <a:cs typeface="Times New Roman" panose="02020603050405020304" pitchFamily="18" charset="0"/>
              </a:rPr>
              <a:t>Aus den Zwangsadoptionen ergeben sich oftmals psychische Probleme und Konflikte, die zunächst auf der langen Trennung und Ungewissheiten über den Verbleib der Kinder oder der leiblichen Eltern beruhen. Durch Aktenvernichtungen und Datenschutzgesetze wird es </a:t>
            </a:r>
            <a:r>
              <a:rPr lang="de-DE" sz="2400" dirty="0" err="1">
                <a:latin typeface="Times New Roman" panose="02020603050405020304" pitchFamily="18" charset="0"/>
                <a:cs typeface="Times New Roman" panose="02020603050405020304" pitchFamily="18" charset="0"/>
              </a:rPr>
              <a:t>Be-troffenen</a:t>
            </a:r>
            <a:r>
              <a:rPr lang="de-DE" sz="2400" dirty="0">
                <a:latin typeface="Times New Roman" panose="02020603050405020304" pitchFamily="18" charset="0"/>
                <a:cs typeface="Times New Roman" panose="02020603050405020304" pitchFamily="18" charset="0"/>
              </a:rPr>
              <a:t> erschwert, ihre Abstammung nachvollziehen zu können oder Familienmitglieder zu finden.</a:t>
            </a:r>
          </a:p>
          <a:p>
            <a:pPr algn="just"/>
            <a:r>
              <a:rPr lang="de-DE" sz="2400" dirty="0">
                <a:latin typeface="Times New Roman" panose="02020603050405020304" pitchFamily="18" charset="0"/>
                <a:cs typeface="Times New Roman" panose="02020603050405020304" pitchFamily="18" charset="0"/>
              </a:rPr>
              <a:t>Eine weitere Schwierigkeit ergibt sich in dem Unwissen der Opfer über ihr Schicksal. Zum einen gehen Eltern davon aus, ihre Kinder seien nicht am Leben, zum anderen ist Kindern ihre Adoption nicht bekannt.</a:t>
            </a:r>
          </a:p>
          <a:p>
            <a:pPr algn="just"/>
            <a:r>
              <a:rPr lang="de-DE" sz="2400" dirty="0">
                <a:latin typeface="Times New Roman" panose="02020603050405020304" pitchFamily="18" charset="0"/>
                <a:cs typeface="Times New Roman" panose="02020603050405020304" pitchFamily="18" charset="0"/>
              </a:rPr>
              <a:t>Auch nach einer Wiedervereinigung von Eltern und Kindern bleiben Probleme. Es kann zu Konflikten zwischen allen Beteiligten oder mit der eigenen Identität kommen. </a:t>
            </a:r>
          </a:p>
        </p:txBody>
      </p:sp>
      <p:sp>
        <p:nvSpPr>
          <p:cNvPr id="10" name="Textfeld 9">
            <a:extLst>
              <a:ext uri="{FF2B5EF4-FFF2-40B4-BE49-F238E27FC236}">
                <a16:creationId xmlns:a16="http://schemas.microsoft.com/office/drawing/2014/main" id="{DC7848BB-BC0E-3F4A-A12F-76015EC07CBA}"/>
              </a:ext>
            </a:extLst>
          </p:cNvPr>
          <p:cNvSpPr txBox="1"/>
          <p:nvPr/>
        </p:nvSpPr>
        <p:spPr>
          <a:xfrm>
            <a:off x="30654240" y="15815250"/>
            <a:ext cx="11615734" cy="4154984"/>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just"/>
            <a:r>
              <a:rPr lang="de-DE" sz="2400" b="1" dirty="0">
                <a:latin typeface="Times New Roman" panose="02020603050405020304" pitchFamily="18" charset="0"/>
                <a:cs typeface="Times New Roman" panose="02020603050405020304" pitchFamily="18" charset="0"/>
              </a:rPr>
              <a:t>Inwieweit sind die Zwangsadoptionen der DDR im kollektiven Gedächtnis integriert?</a:t>
            </a:r>
          </a:p>
          <a:p>
            <a:pPr algn="just"/>
            <a:endParaRPr lang="de-DE" sz="2400" dirty="0">
              <a:latin typeface="Times New Roman" panose="02020603050405020304" pitchFamily="18" charset="0"/>
              <a:cs typeface="Times New Roman" panose="02020603050405020304" pitchFamily="18" charset="0"/>
            </a:endParaRPr>
          </a:p>
          <a:p>
            <a:pPr algn="just"/>
            <a:r>
              <a:rPr lang="de-DE" sz="2400" dirty="0">
                <a:latin typeface="Times New Roman" panose="02020603050405020304" pitchFamily="18" charset="0"/>
                <a:cs typeface="Times New Roman" panose="02020603050405020304" pitchFamily="18" charset="0"/>
              </a:rPr>
              <a:t>Zwangsadoptionen sind im kommunikativen sowie im kulturellen Gedächtnis der betroffenen Gruppe vorhanden. Durch die getroffenen Maßnahmen zur Aufarbeitung ist der erste Schritt hin zum kollektiven Gedächtnis getan. Es fehlt jedoch an medialer Präsenz und Publizierung, um die Thematik zu verbreiten, ihre Relevanz anzuerkennen und ins kollektive Gedächtnis der Deutschen aufzunehmen.</a:t>
            </a:r>
          </a:p>
          <a:p>
            <a:pPr algn="just"/>
            <a:r>
              <a:rPr lang="de-DE" sz="2400" dirty="0">
                <a:latin typeface="Times New Roman" panose="02020603050405020304" pitchFamily="18" charset="0"/>
                <a:cs typeface="Times New Roman" panose="02020603050405020304" pitchFamily="18" charset="0"/>
              </a:rPr>
              <a:t>Die Aufnahme ist wichtig, da daraus resultierend öffentlicher Druck auf politisches Handeln aufgebaut werden könnte, um Gesetzesentwürfe zu verabschieden, Akteneinsicht zu erlangen, Fälle aufzuklären und Familien wieder zusammenzuführen. </a:t>
            </a:r>
          </a:p>
          <a:p>
            <a:pPr algn="just"/>
            <a:r>
              <a:rPr lang="de-DE" sz="2400" dirty="0">
                <a:latin typeface="Times New Roman" panose="02020603050405020304" pitchFamily="18" charset="0"/>
                <a:cs typeface="Times New Roman" panose="02020603050405020304" pitchFamily="18" charset="0"/>
              </a:rPr>
              <a:t>Auch nach Familienzusammenführung sollte weitere Unterstützung gewährleistet werden.</a:t>
            </a:r>
          </a:p>
        </p:txBody>
      </p:sp>
      <p:pic>
        <p:nvPicPr>
          <p:cNvPr id="16" name="Grafik 15">
            <a:extLst>
              <a:ext uri="{FF2B5EF4-FFF2-40B4-BE49-F238E27FC236}">
                <a16:creationId xmlns:a16="http://schemas.microsoft.com/office/drawing/2014/main" id="{3CE6E561-D401-0745-BDB8-06D2CF1E4F70}"/>
              </a:ext>
            </a:extLst>
          </p:cNvPr>
          <p:cNvPicPr>
            <a:picLocks noChangeAspect="1"/>
          </p:cNvPicPr>
          <p:nvPr/>
        </p:nvPicPr>
        <p:blipFill>
          <a:blip r:embed="rId2"/>
          <a:stretch>
            <a:fillRect/>
          </a:stretch>
        </p:blipFill>
        <p:spPr>
          <a:xfrm>
            <a:off x="522509" y="1187817"/>
            <a:ext cx="7249320" cy="1382166"/>
          </a:xfrm>
          <a:prstGeom prst="rect">
            <a:avLst/>
          </a:prstGeom>
        </p:spPr>
      </p:pic>
      <p:sp>
        <p:nvSpPr>
          <p:cNvPr id="20" name="Textfeld 19">
            <a:extLst>
              <a:ext uri="{FF2B5EF4-FFF2-40B4-BE49-F238E27FC236}">
                <a16:creationId xmlns:a16="http://schemas.microsoft.com/office/drawing/2014/main" id="{CD4552B7-EAA3-0B4C-947F-B5D07B5D46DB}"/>
              </a:ext>
            </a:extLst>
          </p:cNvPr>
          <p:cNvSpPr txBox="1"/>
          <p:nvPr/>
        </p:nvSpPr>
        <p:spPr>
          <a:xfrm>
            <a:off x="15611208" y="22809613"/>
            <a:ext cx="12620892" cy="6401753"/>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de-DE" sz="2000" dirty="0">
                <a:latin typeface="Times New Roman" panose="02020603050405020304" pitchFamily="18" charset="0"/>
                <a:cs typeface="Times New Roman" panose="02020603050405020304" pitchFamily="18" charset="0"/>
              </a:rPr>
              <a:t>Assmann, Aleida. „Kollektives Gedächtnis“, https://</a:t>
            </a:r>
            <a:r>
              <a:rPr lang="de-DE" sz="2000" dirty="0" err="1">
                <a:latin typeface="Times New Roman" panose="02020603050405020304" pitchFamily="18" charset="0"/>
                <a:cs typeface="Times New Roman" panose="02020603050405020304" pitchFamily="18" charset="0"/>
              </a:rPr>
              <a:t>www.bpb.de</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geschichte</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zeitgeschichte</a:t>
            </a:r>
            <a:r>
              <a:rPr lang="de-DE" sz="2000" dirty="0">
                <a:latin typeface="Times New Roman" panose="02020603050405020304" pitchFamily="18" charset="0"/>
                <a:cs typeface="Times New Roman" panose="02020603050405020304" pitchFamily="18" charset="0"/>
              </a:rPr>
              <a:t>/geschichte-und-erinnerung/39802/</a:t>
            </a:r>
            <a:r>
              <a:rPr lang="de-DE" sz="2000" dirty="0" err="1">
                <a:latin typeface="Times New Roman" panose="02020603050405020304" pitchFamily="18" charset="0"/>
                <a:cs typeface="Times New Roman" panose="02020603050405020304" pitchFamily="18" charset="0"/>
              </a:rPr>
              <a:t>kollektives-gedaechtnis?p</a:t>
            </a:r>
            <a:r>
              <a:rPr lang="de-DE" sz="2000" dirty="0">
                <a:latin typeface="Times New Roman" panose="02020603050405020304" pitchFamily="18" charset="0"/>
                <a:cs typeface="Times New Roman" panose="02020603050405020304" pitchFamily="18" charset="0"/>
              </a:rPr>
              <a:t>=all (letzter Zugriff 27.01.2020)</a:t>
            </a:r>
          </a:p>
          <a:p>
            <a:endParaRPr lang="de-DE" sz="1000" dirty="0">
              <a:solidFill>
                <a:schemeClr val="tx1"/>
              </a:solidFill>
              <a:latin typeface="Times New Roman" panose="02020603050405020304" pitchFamily="18" charset="0"/>
              <a:cs typeface="Times New Roman" panose="02020603050405020304" pitchFamily="18" charset="0"/>
            </a:endParaRPr>
          </a:p>
          <a:p>
            <a:r>
              <a:rPr lang="de-DE" sz="2000" dirty="0" err="1">
                <a:solidFill>
                  <a:schemeClr val="tx1"/>
                </a:solidFill>
                <a:latin typeface="Times New Roman" panose="02020603050405020304" pitchFamily="18" charset="0"/>
                <a:cs typeface="Times New Roman" panose="02020603050405020304" pitchFamily="18" charset="0"/>
              </a:rPr>
              <a:t>Assmann,Aleida</a:t>
            </a:r>
            <a:r>
              <a:rPr lang="de-DE" sz="2000" dirty="0">
                <a:solidFill>
                  <a:schemeClr val="tx1"/>
                </a:solidFill>
                <a:latin typeface="Times New Roman" panose="02020603050405020304" pitchFamily="18" charset="0"/>
                <a:cs typeface="Times New Roman" panose="02020603050405020304" pitchFamily="18" charset="0"/>
              </a:rPr>
              <a:t>. „</a:t>
            </a:r>
            <a:r>
              <a:rPr lang="de-DE" sz="2000" dirty="0">
                <a:latin typeface="Times New Roman" panose="02020603050405020304" pitchFamily="18" charset="0"/>
                <a:cs typeface="Times New Roman" panose="02020603050405020304" pitchFamily="18" charset="0"/>
              </a:rPr>
              <a:t>Soziales und kollektives </a:t>
            </a:r>
            <a:r>
              <a:rPr lang="de-DE" sz="2000" dirty="0" err="1">
                <a:latin typeface="Times New Roman" panose="02020603050405020304" pitchFamily="18" charset="0"/>
                <a:cs typeface="Times New Roman" panose="02020603050405020304" pitchFamily="18" charset="0"/>
              </a:rPr>
              <a:t>Gedächtnis</a:t>
            </a:r>
            <a:r>
              <a:rPr lang="de-DE" sz="2000" dirty="0">
                <a:latin typeface="Times New Roman" panose="02020603050405020304" pitchFamily="18" charset="0"/>
                <a:cs typeface="Times New Roman" panose="02020603050405020304" pitchFamily="18" charset="0"/>
              </a:rPr>
              <a:t>“,	 https://</a:t>
            </a:r>
            <a:r>
              <a:rPr lang="de-DE" sz="2000" dirty="0" err="1">
                <a:latin typeface="Times New Roman" panose="02020603050405020304" pitchFamily="18" charset="0"/>
                <a:cs typeface="Times New Roman" panose="02020603050405020304" pitchFamily="18" charset="0"/>
              </a:rPr>
              <a:t>www.google.com</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url?sa</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t&amp;rct</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j&amp;q</a:t>
            </a:r>
            <a:r>
              <a:rPr lang="de-DE" sz="2000" dirty="0">
                <a:latin typeface="Times New Roman" panose="02020603050405020304" pitchFamily="18" charset="0"/>
                <a:cs typeface="Times New Roman" panose="02020603050405020304" pitchFamily="18" charset="0"/>
              </a:rPr>
              <a:t>=&amp;</a:t>
            </a:r>
            <a:r>
              <a:rPr lang="de-DE" sz="2000" dirty="0" err="1">
                <a:latin typeface="Times New Roman" panose="02020603050405020304" pitchFamily="18" charset="0"/>
                <a:cs typeface="Times New Roman" panose="02020603050405020304" pitchFamily="18" charset="0"/>
              </a:rPr>
              <a:t>esrc</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s&amp;source</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web&amp;cd</a:t>
            </a:r>
            <a:r>
              <a:rPr lang="de-DE" sz="2000" dirty="0">
                <a:latin typeface="Times New Roman" panose="02020603050405020304" pitchFamily="18" charset="0"/>
                <a:cs typeface="Times New Roman" panose="02020603050405020304" pitchFamily="18" charset="0"/>
              </a:rPr>
              <a:t>=1&amp;cad=</a:t>
            </a:r>
            <a:r>
              <a:rPr lang="de-DE" sz="2000" dirty="0" err="1">
                <a:latin typeface="Times New Roman" panose="02020603050405020304" pitchFamily="18" charset="0"/>
                <a:cs typeface="Times New Roman" panose="02020603050405020304" pitchFamily="18" charset="0"/>
              </a:rPr>
              <a:t>rja&amp;uact</a:t>
            </a:r>
            <a:r>
              <a:rPr lang="de-DE" sz="2000" dirty="0">
                <a:latin typeface="Times New Roman" panose="02020603050405020304" pitchFamily="18" charset="0"/>
                <a:cs typeface="Times New Roman" panose="02020603050405020304" pitchFamily="18" charset="0"/>
              </a:rPr>
              <a:t>=8&amp;ved=2ahUKEwjortHC_KPnAhUB66QKHTQvA3IQFjAAegQIBBAB&amp;url=http%3A%2F%2Fwww.bpb.de%2Fsystem%2Ffiles%2Fpdf%2F0FW1JZ.pdf&amp;usg=AOvVaw3bsFizva_gXh7FcffBiMaA (letzter Zugriff 27.01.2020)</a:t>
            </a:r>
          </a:p>
          <a:p>
            <a:r>
              <a:rPr lang="de-DE" sz="1000" dirty="0">
                <a:latin typeface="Times New Roman" panose="02020603050405020304" pitchFamily="18" charset="0"/>
                <a:cs typeface="Times New Roman" panose="02020603050405020304" pitchFamily="18" charset="0"/>
              </a:rPr>
              <a:t>  </a:t>
            </a:r>
          </a:p>
          <a:p>
            <a:r>
              <a:rPr lang="de-DE" sz="2000" dirty="0">
                <a:latin typeface="Times New Roman" panose="02020603050405020304" pitchFamily="18" charset="0"/>
                <a:cs typeface="Times New Roman" panose="02020603050405020304" pitchFamily="18" charset="0"/>
              </a:rPr>
              <a:t>Assmann, Jan. </a:t>
            </a:r>
            <a:r>
              <a:rPr lang="de-DE" sz="2000" i="1" dirty="0">
                <a:latin typeface="Times New Roman" panose="02020603050405020304" pitchFamily="18" charset="0"/>
                <a:cs typeface="Times New Roman" panose="02020603050405020304" pitchFamily="18" charset="0"/>
              </a:rPr>
              <a:t>Kollektives Gedächtnis und kulturelle Identität.</a:t>
            </a:r>
            <a:r>
              <a:rPr lang="de-DE" sz="2000" dirty="0">
                <a:latin typeface="Times New Roman" panose="02020603050405020304" pitchFamily="18" charset="0"/>
                <a:cs typeface="Times New Roman" panose="02020603050405020304" pitchFamily="18" charset="0"/>
              </a:rPr>
              <a:t> in: Jan Assmann, Tonio Hölscher (Hrsg.), </a:t>
            </a:r>
            <a:r>
              <a:rPr lang="de-DE" sz="2000" i="1" dirty="0">
                <a:latin typeface="Times New Roman" panose="02020603050405020304" pitchFamily="18" charset="0"/>
                <a:cs typeface="Times New Roman" panose="02020603050405020304" pitchFamily="18" charset="0"/>
              </a:rPr>
              <a:t>Kultur und Gedächtnis.</a:t>
            </a:r>
            <a:r>
              <a:rPr lang="de-DE" sz="2000" dirty="0">
                <a:latin typeface="Times New Roman" panose="02020603050405020304" pitchFamily="18" charset="0"/>
                <a:cs typeface="Times New Roman" panose="02020603050405020304" pitchFamily="18" charset="0"/>
              </a:rPr>
              <a:t> Suhrkamp, Frankfurt a. M. 1988. S.9-19</a:t>
            </a:r>
          </a:p>
          <a:p>
            <a:r>
              <a:rPr lang="de-DE" sz="1000" dirty="0">
                <a:latin typeface="Times New Roman" panose="02020603050405020304" pitchFamily="18" charset="0"/>
                <a:cs typeface="Times New Roman" panose="02020603050405020304" pitchFamily="18" charset="0"/>
              </a:rPr>
              <a:t>  </a:t>
            </a:r>
          </a:p>
          <a:p>
            <a:r>
              <a:rPr lang="de-DE" sz="2000" dirty="0" err="1">
                <a:latin typeface="Times New Roman" panose="02020603050405020304" pitchFamily="18" charset="0"/>
                <a:cs typeface="Times New Roman" panose="02020603050405020304" pitchFamily="18" charset="0"/>
              </a:rPr>
              <a:t>Bartmuß</a:t>
            </a:r>
            <a:r>
              <a:rPr lang="de-DE" sz="2000" dirty="0">
                <a:latin typeface="Times New Roman" panose="02020603050405020304" pitchFamily="18" charset="0"/>
                <a:cs typeface="Times New Roman" panose="02020603050405020304" pitchFamily="18" charset="0"/>
              </a:rPr>
              <a:t>, Marie-Luise. „Zwangsadoptionen in der DDR. Die Anwendung familienrechtlicher Vorschriften bei Dissidenten in der DDR“, https://</a:t>
            </a:r>
            <a:r>
              <a:rPr lang="de-DE" sz="2000" dirty="0" err="1">
                <a:latin typeface="Times New Roman" panose="02020603050405020304" pitchFamily="18" charset="0"/>
                <a:cs typeface="Times New Roman" panose="02020603050405020304" pitchFamily="18" charset="0"/>
              </a:rPr>
              <a:t>www.bundesstiftung-aufarbeitung.de</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uploads</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pdf</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bartmuss.pdf</a:t>
            </a:r>
            <a:r>
              <a:rPr lang="de-DE" sz="2000" dirty="0">
                <a:latin typeface="Times New Roman" panose="02020603050405020304" pitchFamily="18" charset="0"/>
                <a:cs typeface="Times New Roman" panose="02020603050405020304" pitchFamily="18" charset="0"/>
              </a:rPr>
              <a:t> (letzter Zugriff 27.01.2020)</a:t>
            </a:r>
          </a:p>
          <a:p>
            <a:r>
              <a:rPr lang="de-DE" sz="1000" dirty="0">
                <a:latin typeface="Times New Roman" panose="02020603050405020304" pitchFamily="18" charset="0"/>
                <a:cs typeface="Times New Roman" panose="02020603050405020304" pitchFamily="18" charset="0"/>
              </a:rPr>
              <a:t> </a:t>
            </a:r>
          </a:p>
          <a:p>
            <a:r>
              <a:rPr lang="de-DE" sz="2000" dirty="0" err="1">
                <a:latin typeface="Times New Roman" panose="02020603050405020304" pitchFamily="18" charset="0"/>
                <a:cs typeface="Times New Roman" panose="02020603050405020304" pitchFamily="18" charset="0"/>
              </a:rPr>
              <a:t>Brinkhaus</a:t>
            </a:r>
            <a:r>
              <a:rPr lang="de-DE" sz="2000" dirty="0">
                <a:latin typeface="Times New Roman" panose="02020603050405020304" pitchFamily="18" charset="0"/>
                <a:cs typeface="Times New Roman" panose="02020603050405020304" pitchFamily="18" charset="0"/>
              </a:rPr>
              <a:t>, Ralph; </a:t>
            </a:r>
            <a:r>
              <a:rPr lang="de-DE" sz="2000" dirty="0" err="1">
                <a:latin typeface="Times New Roman" panose="02020603050405020304" pitchFamily="18" charset="0"/>
                <a:cs typeface="Times New Roman" panose="02020603050405020304" pitchFamily="18" charset="0"/>
              </a:rPr>
              <a:t>Dobrindt</a:t>
            </a:r>
            <a:r>
              <a:rPr lang="de-DE" sz="2000" dirty="0">
                <a:latin typeface="Times New Roman" panose="02020603050405020304" pitchFamily="18" charset="0"/>
                <a:cs typeface="Times New Roman" panose="02020603050405020304" pitchFamily="18" charset="0"/>
              </a:rPr>
              <a:t>, Alexander; Mützenich, Rolf und Fraktionen. http://dip21.bundestag.de/dip21/</a:t>
            </a:r>
            <a:r>
              <a:rPr lang="de-DE" sz="2000" dirty="0" err="1">
                <a:latin typeface="Times New Roman" panose="02020603050405020304" pitchFamily="18" charset="0"/>
                <a:cs typeface="Times New Roman" panose="02020603050405020304" pitchFamily="18" charset="0"/>
              </a:rPr>
              <a:t>btd</a:t>
            </a:r>
            <a:r>
              <a:rPr lang="de-DE" sz="2000" dirty="0">
                <a:latin typeface="Times New Roman" panose="02020603050405020304" pitchFamily="18" charset="0"/>
                <a:cs typeface="Times New Roman" panose="02020603050405020304" pitchFamily="18" charset="0"/>
              </a:rPr>
              <a:t>/19/110/1911091.pdf (letzter Zugriff 27.01.2020)</a:t>
            </a:r>
          </a:p>
          <a:p>
            <a:r>
              <a:rPr lang="de-DE" sz="1000" dirty="0">
                <a:latin typeface="Times New Roman" panose="02020603050405020304" pitchFamily="18" charset="0"/>
                <a:cs typeface="Times New Roman" panose="02020603050405020304" pitchFamily="18" charset="0"/>
              </a:rPr>
              <a:t> </a:t>
            </a:r>
          </a:p>
          <a:p>
            <a:r>
              <a:rPr lang="de-DE" sz="2000" dirty="0">
                <a:latin typeface="Times New Roman" panose="02020603050405020304" pitchFamily="18" charset="0"/>
                <a:cs typeface="Times New Roman" panose="02020603050405020304" pitchFamily="18" charset="0"/>
              </a:rPr>
              <a:t>Familiengesetzbuch. http://</a:t>
            </a:r>
            <a:r>
              <a:rPr lang="de-DE" sz="2000" dirty="0" err="1">
                <a:latin typeface="Times New Roman" panose="02020603050405020304" pitchFamily="18" charset="0"/>
                <a:cs typeface="Times New Roman" panose="02020603050405020304" pitchFamily="18" charset="0"/>
              </a:rPr>
              <a:t>www.verfassungen.de</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ddr</a:t>
            </a:r>
            <a:r>
              <a:rPr lang="de-DE" sz="2000" dirty="0">
                <a:latin typeface="Times New Roman" panose="02020603050405020304" pitchFamily="18" charset="0"/>
                <a:cs typeface="Times New Roman" panose="02020603050405020304" pitchFamily="18" charset="0"/>
              </a:rPr>
              <a:t>/familiengesetzbuch65.htm (letzter Zugriff 27.01.2020) </a:t>
            </a:r>
          </a:p>
          <a:p>
            <a:r>
              <a:rPr lang="de-DE" sz="1000" dirty="0">
                <a:latin typeface="Times New Roman" panose="02020603050405020304" pitchFamily="18" charset="0"/>
                <a:cs typeface="Times New Roman" panose="02020603050405020304" pitchFamily="18" charset="0"/>
              </a:rPr>
              <a:t> </a:t>
            </a:r>
          </a:p>
          <a:p>
            <a:r>
              <a:rPr lang="de-DE" sz="2000" dirty="0" err="1">
                <a:latin typeface="Times New Roman" panose="02020603050405020304" pitchFamily="18" charset="0"/>
                <a:cs typeface="Times New Roman" panose="02020603050405020304" pitchFamily="18" charset="0"/>
              </a:rPr>
              <a:t>Fannrich</a:t>
            </a:r>
            <a:r>
              <a:rPr lang="de-DE" sz="2000" dirty="0">
                <a:latin typeface="Times New Roman" panose="02020603050405020304" pitchFamily="18" charset="0"/>
                <a:cs typeface="Times New Roman" panose="02020603050405020304" pitchFamily="18" charset="0"/>
              </a:rPr>
              <a:t>, Isabel. „Schwierige Aufarbeitung von DDR-Zwangsadoptionen“, https://</a:t>
            </a:r>
            <a:r>
              <a:rPr lang="de-DE" sz="2000" dirty="0" err="1">
                <a:latin typeface="Times New Roman" panose="02020603050405020304" pitchFamily="18" charset="0"/>
                <a:cs typeface="Times New Roman" panose="02020603050405020304" pitchFamily="18" charset="0"/>
              </a:rPr>
              <a:t>www.deutschlandfunk.de</a:t>
            </a:r>
            <a:r>
              <a:rPr lang="de-DE" sz="2000" dirty="0">
                <a:latin typeface="Times New Roman" panose="02020603050405020304" pitchFamily="18" charset="0"/>
                <a:cs typeface="Times New Roman" panose="02020603050405020304" pitchFamily="18" charset="0"/>
              </a:rPr>
              <a:t>/opfer-schwierige-aufarbeitung-von-ddr-zwangsadoptionen.1148.de.html?dram:article_id=336673 </a:t>
            </a:r>
          </a:p>
          <a:p>
            <a:r>
              <a:rPr lang="de-DE" sz="1000" dirty="0">
                <a:latin typeface="Times New Roman" panose="02020603050405020304" pitchFamily="18" charset="0"/>
                <a:cs typeface="Times New Roman" panose="02020603050405020304" pitchFamily="18" charset="0"/>
              </a:rPr>
              <a:t> </a:t>
            </a:r>
          </a:p>
          <a:p>
            <a:r>
              <a:rPr lang="de-DE" sz="2000" dirty="0" err="1">
                <a:latin typeface="Times New Roman" panose="02020603050405020304" pitchFamily="18" charset="0"/>
                <a:cs typeface="Times New Roman" panose="02020603050405020304" pitchFamily="18" charset="0"/>
              </a:rPr>
              <a:t>Hussendörfer</a:t>
            </a:r>
            <a:r>
              <a:rPr lang="de-DE" sz="2000" dirty="0">
                <a:latin typeface="Times New Roman" panose="02020603050405020304" pitchFamily="18" charset="0"/>
                <a:cs typeface="Times New Roman" panose="02020603050405020304" pitchFamily="18" charset="0"/>
              </a:rPr>
              <a:t>, </a:t>
            </a:r>
            <a:r>
              <a:rPr lang="de-DE" sz="2000" dirty="0">
                <a:solidFill>
                  <a:schemeClr val="tx1"/>
                </a:solidFill>
                <a:latin typeface="Times New Roman" panose="02020603050405020304" pitchFamily="18" charset="0"/>
                <a:cs typeface="Times New Roman" panose="02020603050405020304" pitchFamily="18" charset="0"/>
              </a:rPr>
              <a:t>Elisabeth. „ Zwangsadoption in der DDR: Nach 20 Jahren trifft Katrin die Mutter wieder“, </a:t>
            </a:r>
            <a:r>
              <a:rPr lang="de-DE" sz="2000" dirty="0">
                <a:latin typeface="Times New Roman" panose="02020603050405020304" pitchFamily="18" charset="0"/>
                <a:cs typeface="Times New Roman" panose="02020603050405020304" pitchFamily="18" charset="0"/>
              </a:rPr>
              <a:t>https://</a:t>
            </a:r>
            <a:r>
              <a:rPr lang="de-DE" sz="2000" dirty="0" err="1">
                <a:latin typeface="Times New Roman" panose="02020603050405020304" pitchFamily="18" charset="0"/>
                <a:cs typeface="Times New Roman" panose="02020603050405020304" pitchFamily="18" charset="0"/>
              </a:rPr>
              <a:t>www.focus.de</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familie</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kind</a:t>
            </a:r>
            <a:r>
              <a:rPr lang="de-DE" sz="2000" dirty="0">
                <a:latin typeface="Times New Roman" panose="02020603050405020304" pitchFamily="18" charset="0"/>
                <a:cs typeface="Times New Roman" panose="02020603050405020304" pitchFamily="18" charset="0"/>
              </a:rPr>
              <a:t>/zwangsadoption-zwangsadoption_id_10133197.html (letzter Zugriff 27.01.2020)</a:t>
            </a:r>
          </a:p>
        </p:txBody>
      </p:sp>
      <p:sp>
        <p:nvSpPr>
          <p:cNvPr id="27" name="Textfeld 26">
            <a:extLst>
              <a:ext uri="{FF2B5EF4-FFF2-40B4-BE49-F238E27FC236}">
                <a16:creationId xmlns:a16="http://schemas.microsoft.com/office/drawing/2014/main" id="{128425A4-BB98-5D48-B616-EFE63A10A0AE}"/>
              </a:ext>
            </a:extLst>
          </p:cNvPr>
          <p:cNvSpPr txBox="1"/>
          <p:nvPr/>
        </p:nvSpPr>
        <p:spPr>
          <a:xfrm>
            <a:off x="29649082" y="22760457"/>
            <a:ext cx="12620892" cy="6401753"/>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de-DE" sz="2000" dirty="0">
                <a:latin typeface="Times New Roman" panose="02020603050405020304" pitchFamily="18" charset="0"/>
                <a:cs typeface="Times New Roman" panose="02020603050405020304" pitchFamily="18" charset="0"/>
              </a:rPr>
              <a:t>Seibt, Gustav. „ARD-Doku `Der Sturz. Honeckers Ende´“, https://</a:t>
            </a:r>
            <a:r>
              <a:rPr lang="de-DE" sz="2000" dirty="0" err="1">
                <a:latin typeface="Times New Roman" panose="02020603050405020304" pitchFamily="18" charset="0"/>
                <a:cs typeface="Times New Roman" panose="02020603050405020304" pitchFamily="18" charset="0"/>
              </a:rPr>
              <a:t>www.sueddeutsche.de</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medien</a:t>
            </a:r>
            <a:r>
              <a:rPr lang="de-DE" sz="2000" dirty="0">
                <a:latin typeface="Times New Roman" panose="02020603050405020304" pitchFamily="18" charset="0"/>
                <a:cs typeface="Times New Roman" panose="02020603050405020304" pitchFamily="18" charset="0"/>
              </a:rPr>
              <a:t>/ard-doku-der-sturz-honeckers-ende-immer-stabil-metallisch-1.1323928 (letzter Zugriff 27.01.2020)</a:t>
            </a:r>
          </a:p>
          <a:p>
            <a:r>
              <a:rPr lang="de-DE" sz="1000" dirty="0">
                <a:latin typeface="Times New Roman" panose="02020603050405020304" pitchFamily="18" charset="0"/>
                <a:cs typeface="Times New Roman" panose="02020603050405020304" pitchFamily="18" charset="0"/>
              </a:rPr>
              <a:t> </a:t>
            </a:r>
          </a:p>
          <a:p>
            <a:r>
              <a:rPr lang="de-DE" sz="2000" dirty="0">
                <a:latin typeface="Times New Roman" panose="02020603050405020304" pitchFamily="18" charset="0"/>
                <a:cs typeface="Times New Roman" panose="02020603050405020304" pitchFamily="18" charset="0"/>
              </a:rPr>
              <a:t>Strafgesetzbuch. http://</a:t>
            </a:r>
            <a:r>
              <a:rPr lang="de-DE" sz="2000" dirty="0" err="1">
                <a:latin typeface="Times New Roman" panose="02020603050405020304" pitchFamily="18" charset="0"/>
                <a:cs typeface="Times New Roman" panose="02020603050405020304" pitchFamily="18" charset="0"/>
              </a:rPr>
              <a:t>www.verfassungen.de</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ddr</a:t>
            </a:r>
            <a:r>
              <a:rPr lang="de-DE" sz="2000" dirty="0">
                <a:latin typeface="Times New Roman" panose="02020603050405020304" pitchFamily="18" charset="0"/>
                <a:cs typeface="Times New Roman" panose="02020603050405020304" pitchFamily="18" charset="0"/>
              </a:rPr>
              <a:t>/strafgesetzbuch68.htm (letzter Zugriff 27.01.2020)</a:t>
            </a:r>
          </a:p>
          <a:p>
            <a:r>
              <a:rPr lang="de-DE" sz="1000" dirty="0">
                <a:latin typeface="Times New Roman" panose="02020603050405020304" pitchFamily="18" charset="0"/>
                <a:cs typeface="Times New Roman" panose="02020603050405020304" pitchFamily="18" charset="0"/>
              </a:rPr>
              <a:t> </a:t>
            </a:r>
          </a:p>
          <a:p>
            <a:r>
              <a:rPr lang="de-DE" sz="2000" dirty="0">
                <a:latin typeface="Times New Roman" panose="02020603050405020304" pitchFamily="18" charset="0"/>
                <a:cs typeface="Times New Roman" panose="02020603050405020304" pitchFamily="18" charset="0"/>
              </a:rPr>
              <a:t>Unbekannt. „DDR-Zwangsadoptionen aufklären – Familien endlich wieder zusammenführen“, https://</a:t>
            </a:r>
            <a:r>
              <a:rPr lang="de-DE" sz="2000" dirty="0" err="1">
                <a:latin typeface="Times New Roman" panose="02020603050405020304" pitchFamily="18" charset="0"/>
                <a:cs typeface="Times New Roman" panose="02020603050405020304" pitchFamily="18" charset="0"/>
              </a:rPr>
              <a:t>www.medienservice.sachsen.de</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medien</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news</a:t>
            </a:r>
            <a:r>
              <a:rPr lang="de-DE" sz="2000" dirty="0">
                <a:latin typeface="Times New Roman" panose="02020603050405020304" pitchFamily="18" charset="0"/>
                <a:cs typeface="Times New Roman" panose="02020603050405020304" pitchFamily="18" charset="0"/>
              </a:rPr>
              <a:t>/225971 (letzter Zugriff 27.01.2020)</a:t>
            </a:r>
          </a:p>
          <a:p>
            <a:r>
              <a:rPr lang="de-DE" sz="1000" dirty="0">
                <a:latin typeface="Times New Roman" panose="02020603050405020304" pitchFamily="18" charset="0"/>
                <a:cs typeface="Times New Roman" panose="02020603050405020304" pitchFamily="18" charset="0"/>
              </a:rPr>
              <a:t> </a:t>
            </a:r>
          </a:p>
          <a:p>
            <a:r>
              <a:rPr lang="de-DE" sz="2000" dirty="0">
                <a:latin typeface="Times New Roman" panose="02020603050405020304" pitchFamily="18" charset="0"/>
                <a:cs typeface="Times New Roman" panose="02020603050405020304" pitchFamily="18" charset="0"/>
              </a:rPr>
              <a:t>Unbekannt. „DDR-Zwangsadoptionen beschäftigt den Bundestag“,	 https://</a:t>
            </a:r>
            <a:r>
              <a:rPr lang="de-DE" sz="2000" dirty="0" err="1">
                <a:latin typeface="Times New Roman" panose="02020603050405020304" pitchFamily="18" charset="0"/>
                <a:cs typeface="Times New Roman" panose="02020603050405020304" pitchFamily="18" charset="0"/>
              </a:rPr>
              <a:t>www.zeit.de</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gesellschaft</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zeitgeschehen</a:t>
            </a:r>
            <a:r>
              <a:rPr lang="de-DE" sz="2000" dirty="0">
                <a:latin typeface="Times New Roman" panose="02020603050405020304" pitchFamily="18" charset="0"/>
                <a:cs typeface="Times New Roman" panose="02020603050405020304" pitchFamily="18" charset="0"/>
              </a:rPr>
              <a:t>/2018-04/</a:t>
            </a:r>
            <a:r>
              <a:rPr lang="de-DE" sz="2000" dirty="0" err="1">
                <a:latin typeface="Times New Roman" panose="02020603050405020304" pitchFamily="18" charset="0"/>
                <a:cs typeface="Times New Roman" panose="02020603050405020304" pitchFamily="18" charset="0"/>
              </a:rPr>
              <a:t>adoptionen</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ddr</a:t>
            </a:r>
            <a:r>
              <a:rPr lang="de-DE" sz="2000" dirty="0">
                <a:latin typeface="Times New Roman" panose="02020603050405020304" pitchFamily="18" charset="0"/>
                <a:cs typeface="Times New Roman" panose="02020603050405020304" pitchFamily="18" charset="0"/>
              </a:rPr>
              <a:t>-kinder-bundestag-petition-aufarbeitung</a:t>
            </a:r>
          </a:p>
          <a:p>
            <a:r>
              <a:rPr lang="de-DE" sz="2000" dirty="0">
                <a:latin typeface="Times New Roman" panose="02020603050405020304" pitchFamily="18" charset="0"/>
                <a:cs typeface="Times New Roman" panose="02020603050405020304" pitchFamily="18" charset="0"/>
              </a:rPr>
              <a:t>https://</a:t>
            </a:r>
            <a:r>
              <a:rPr lang="de-DE" sz="2000" dirty="0" err="1">
                <a:latin typeface="Times New Roman" panose="02020603050405020304" pitchFamily="18" charset="0"/>
                <a:cs typeface="Times New Roman" panose="02020603050405020304" pitchFamily="18" charset="0"/>
              </a:rPr>
              <a:t>www.deutschlandfunk.de</a:t>
            </a:r>
            <a:r>
              <a:rPr lang="de-DE" sz="2000" dirty="0">
                <a:latin typeface="Times New Roman" panose="02020603050405020304" pitchFamily="18" charset="0"/>
                <a:cs typeface="Times New Roman" panose="02020603050405020304" pitchFamily="18" charset="0"/>
              </a:rPr>
              <a:t>/opfer-schwierige-aufarbeitung-von-ddr-zwangsadoptionen.1148.de.html?dram:article_id=336673 (letzter Zugriff 27.01.2020)</a:t>
            </a:r>
          </a:p>
          <a:p>
            <a:r>
              <a:rPr lang="de-DE" sz="1000" dirty="0">
                <a:latin typeface="Times New Roman" panose="02020603050405020304" pitchFamily="18" charset="0"/>
                <a:cs typeface="Times New Roman" panose="02020603050405020304" pitchFamily="18" charset="0"/>
              </a:rPr>
              <a:t> </a:t>
            </a:r>
          </a:p>
          <a:p>
            <a:r>
              <a:rPr lang="de-DE" sz="2000" dirty="0">
                <a:latin typeface="Times New Roman" panose="02020603050405020304" pitchFamily="18" charset="0"/>
                <a:cs typeface="Times New Roman" panose="02020603050405020304" pitchFamily="18" charset="0"/>
              </a:rPr>
              <a:t>Unbekannt. “DDR Zwangsadoption: Mutter lernt totgeglaubte Tochter nach 36 Jahren kennen“, https://</a:t>
            </a:r>
            <a:r>
              <a:rPr lang="de-DE" sz="2000" dirty="0" err="1">
                <a:latin typeface="Times New Roman" panose="02020603050405020304" pitchFamily="18" charset="0"/>
                <a:cs typeface="Times New Roman" panose="02020603050405020304" pitchFamily="18" charset="0"/>
              </a:rPr>
              <a:t>www.focus.de</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panorama</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welt</a:t>
            </a:r>
            <a:r>
              <a:rPr lang="de-DE" sz="2000" dirty="0">
                <a:latin typeface="Times New Roman" panose="02020603050405020304" pitchFamily="18" charset="0"/>
                <a:cs typeface="Times New Roman" panose="02020603050405020304" pitchFamily="18" charset="0"/>
              </a:rPr>
              <a:t>/kindesentziehung-in-der-ddr-totgeglaubte-tochter-lernt-mutter-nach-36-jahren-kennen_id_8734566.html (letzter Zugriff 27.01.2020)</a:t>
            </a:r>
          </a:p>
          <a:p>
            <a:r>
              <a:rPr lang="de-DE" sz="1000" dirty="0">
                <a:latin typeface="Times New Roman" panose="02020603050405020304" pitchFamily="18" charset="0"/>
                <a:cs typeface="Times New Roman" panose="02020603050405020304" pitchFamily="18" charset="0"/>
              </a:rPr>
              <a:t> </a:t>
            </a:r>
          </a:p>
          <a:p>
            <a:r>
              <a:rPr lang="de-DE" sz="2000" dirty="0">
                <a:latin typeface="Times New Roman" panose="02020603050405020304" pitchFamily="18" charset="0"/>
                <a:cs typeface="Times New Roman" panose="02020603050405020304" pitchFamily="18" charset="0"/>
              </a:rPr>
              <a:t>Unbekannt. „Demo für Rehabilitation von Zwangsadoptionsopfern am 14.5. in Berlin“, http://</a:t>
            </a:r>
            <a:r>
              <a:rPr lang="de-DE" sz="2000" dirty="0" err="1">
                <a:latin typeface="Times New Roman" panose="02020603050405020304" pitchFamily="18" charset="0"/>
                <a:cs typeface="Times New Roman" panose="02020603050405020304" pitchFamily="18" charset="0"/>
              </a:rPr>
              <a:t>www.uokg.de</a:t>
            </a:r>
            <a:r>
              <a:rPr lang="de-DE" sz="2000" dirty="0">
                <a:latin typeface="Times New Roman" panose="02020603050405020304" pitchFamily="18" charset="0"/>
                <a:cs typeface="Times New Roman" panose="02020603050405020304" pitchFamily="18" charset="0"/>
              </a:rPr>
              <a:t>/2016/05/demo-fuer-rehabilitation-von-zwangsadoptionsopfern-am-14-5-in-berlin/ (letzter Zugriff 27.01.2020)</a:t>
            </a:r>
          </a:p>
          <a:p>
            <a:r>
              <a:rPr lang="de-DE" sz="1000" dirty="0">
                <a:latin typeface="Times New Roman" panose="02020603050405020304" pitchFamily="18" charset="0"/>
                <a:cs typeface="Times New Roman" panose="02020603050405020304" pitchFamily="18" charset="0"/>
              </a:rPr>
              <a:t> </a:t>
            </a:r>
          </a:p>
          <a:p>
            <a:r>
              <a:rPr lang="de-DE" sz="2000" dirty="0">
                <a:latin typeface="Times New Roman" panose="02020603050405020304" pitchFamily="18" charset="0"/>
                <a:cs typeface="Times New Roman" panose="02020603050405020304" pitchFamily="18" charset="0"/>
              </a:rPr>
              <a:t>Warnecke, Marie-Luise. 2009. </a:t>
            </a:r>
            <a:r>
              <a:rPr lang="de-DE" sz="2000" i="1" dirty="0">
                <a:latin typeface="Times New Roman" panose="02020603050405020304" pitchFamily="18" charset="0"/>
                <a:cs typeface="Times New Roman" panose="02020603050405020304" pitchFamily="18" charset="0"/>
              </a:rPr>
              <a:t>Zwangsadoptionen in der DDR</a:t>
            </a:r>
            <a:r>
              <a:rPr lang="de-DE" sz="2000" dirty="0">
                <a:latin typeface="Times New Roman" panose="02020603050405020304" pitchFamily="18" charset="0"/>
                <a:cs typeface="Times New Roman" panose="02020603050405020304" pitchFamily="18" charset="0"/>
              </a:rPr>
              <a:t>. Berlin: Berliner Wissenschafts-Verlag</a:t>
            </a:r>
          </a:p>
          <a:p>
            <a:endParaRPr lang="de-DE" sz="1000" dirty="0">
              <a:latin typeface="Times New Roman" panose="02020603050405020304" pitchFamily="18" charset="0"/>
              <a:cs typeface="Times New Roman" panose="02020603050405020304" pitchFamily="18" charset="0"/>
            </a:endParaRPr>
          </a:p>
          <a:p>
            <a:endParaRPr lang="de-DE" sz="1000" dirty="0">
              <a:latin typeface="Times New Roman" panose="02020603050405020304" pitchFamily="18" charset="0"/>
              <a:cs typeface="Times New Roman" panose="02020603050405020304" pitchFamily="18" charset="0"/>
            </a:endParaRPr>
          </a:p>
          <a:p>
            <a:r>
              <a:rPr lang="de-DE" sz="1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22405548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1567</Words>
  <Application>Microsoft Office PowerPoint</Application>
  <PresentationFormat>Benutzerdefiniert</PresentationFormat>
  <Paragraphs>143</Paragraphs>
  <Slides>1</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vt:i4>
      </vt:variant>
    </vt:vector>
  </HeadingPairs>
  <TitlesOfParts>
    <vt:vector size="8" baseType="lpstr">
      <vt:lpstr>Arial</vt:lpstr>
      <vt:lpstr>Calibri</vt:lpstr>
      <vt:lpstr>Calibri Light</vt:lpstr>
      <vt:lpstr>Times New Roman</vt:lpstr>
      <vt:lpstr>Verdana</vt:lpstr>
      <vt:lpstr>Wingdings</vt:lpstr>
      <vt:lpstr>Office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B17F088DD5F94B7AE44B7A72061FE3788BF52BEC</dc:creator>
  <cp:lastModifiedBy>Kunst, Klaas</cp:lastModifiedBy>
  <cp:revision>72</cp:revision>
  <cp:lastPrinted>2020-01-28T08:11:39Z</cp:lastPrinted>
  <dcterms:created xsi:type="dcterms:W3CDTF">2020-01-22T09:23:29Z</dcterms:created>
  <dcterms:modified xsi:type="dcterms:W3CDTF">2020-01-28T08:12:13Z</dcterms:modified>
</cp:coreProperties>
</file>